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65" r:id="rId5"/>
    <p:sldId id="266" r:id="rId6"/>
    <p:sldId id="269" r:id="rId7"/>
    <p:sldId id="270" r:id="rId8"/>
    <p:sldId id="259" r:id="rId9"/>
    <p:sldId id="262" r:id="rId10"/>
    <p:sldId id="261" r:id="rId11"/>
    <p:sldId id="271" r:id="rId12"/>
    <p:sldId id="272" r:id="rId13"/>
    <p:sldId id="286" r:id="rId14"/>
    <p:sldId id="273" r:id="rId15"/>
    <p:sldId id="274" r:id="rId16"/>
    <p:sldId id="275" r:id="rId17"/>
    <p:sldId id="283" r:id="rId18"/>
    <p:sldId id="284" r:id="rId19"/>
    <p:sldId id="285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BD0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106" d="100"/>
          <a:sy n="106" d="100"/>
        </p:scale>
        <p:origin x="-264" y="-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37338-5DC9-4B40-BF60-9FE73A6E92D2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27632-FD07-41CA-ABAC-40C7F7A8D4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94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4E8A7-1153-4EE3-AA47-4FE6F7761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926D99-6140-402B-8395-AC0977109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0A8723-6CA7-420B-B9E5-55DC8DF3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9C5452-D8C7-4187-B284-F12CEA28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9B551-B246-4E8E-AC8B-6F27C95B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05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D7480-7D09-4DF0-A1D1-F51AFA4B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33CD36-675D-4671-AD8E-247401A0F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9DB477-6754-409A-9B76-F699F5800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D159A6-B264-4209-ADE5-4DC27EDA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E51DE1-3991-4406-A87C-A2841F9E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5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0FB13B-2FC5-4C21-89D1-5615998DC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5AD85C-CBD2-40E0-AD89-C427F7A2F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EE63E4-0851-4F64-A874-F843403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CD4CA2-FA2E-4946-8BD7-07F3FAC3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3FC04F-5F41-4B42-9792-25B15381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52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25BDE-275D-4A2E-9F77-CDDAB3E8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8A74AF-E7E3-44E0-9501-81DB4E3E8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7CF62E-5914-4DDC-8815-0610F232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832700-2F93-440D-8ABB-A4FF4E22C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E33EA6-6C2D-4E21-803B-420D7B6E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62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F9628-A8F3-4433-B506-B048F2E4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35D9A7-0C46-4E85-972F-8094AF202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CDB453-E4D3-4E06-A608-F39E93C9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45D479-82F6-40CE-A308-87C06615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9449B7-3A21-46DA-9414-FD3D0EAE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791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C782D-A5B3-46B9-A3A1-CE967521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A607EB-33A6-4CCB-B537-0CF670FA9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94B1F6-0C6D-42F1-A198-70DC4A9CE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42C7CE-F1C8-4659-8D2A-62EE7936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53AA72-366B-4C02-8D11-238BC2FD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7C6BA4-946E-4093-8765-119C037C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094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DD1D9-4CE4-4BD0-B314-2B32013FD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02514B-A5DB-4F3B-8099-43ECEBD7A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10FB21-B5CC-46DD-81C9-EFFCD82CE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9D9390-DFFA-4E5E-8AB9-56E851C75F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282FCD-C4E0-484E-B756-0F3433415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2ABC12-25B3-4CA3-A92F-71CF166AE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01DC818-DC63-43D0-A2F3-D1E6C92B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72EF63-3597-46F2-826D-5F074702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43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7D816-64A3-42A0-AEF8-2455D5B9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63A4B98-67DB-4942-9A10-D8B9AFC2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E0514E-CA24-4A91-AE0F-AB14637D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A76423-84D1-4342-802C-B45E4BEE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867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83D436-F2BC-4C57-8F9D-6392BFB1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F3E62C-CED9-4001-9780-6980883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764C32-2C10-4E5B-9E69-30013D51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174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69CC7-ABBE-4EE6-908C-1C15EF1A3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014ABA-AF6F-4DA5-B9D5-DA4DE3E8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1F0B72-AE61-4A1B-A8B4-BBA390D77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51F6DA-929D-4862-9DA2-8CE2AB52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AAD8F0-8C94-4BBC-8C1F-7959356E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583AE9-4A5F-481C-9556-C2CCC56D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672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7CAD4-0431-4CDB-97D7-5D0519CBA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8B9A743-1C09-49D4-AB50-DEE855D8F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CDB633-ED05-49B5-8CFB-D056A64E8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CE1AB4-9B57-4EE8-9687-E5C01FDB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4BAFC4-4BEC-4779-8972-C17390F2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C93309-5A42-4130-9249-F7D5C7AA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38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8571070-C293-490B-A02C-3238CE925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0F7493-194D-48DB-B18C-C8E1EAC72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3424FF-1DA2-429B-B9FF-06BA5589B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6C631-F514-4638-95E5-19D2A6D8CF2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A6887F-B7B4-45A5-9DA2-9F68FFF6C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B19470-2FF6-4F58-A119-F918B7C1A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8E1F1-D4E3-4716-ABEA-51B9402A6E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3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9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1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svg"/><Relationship Id="rId7" Type="http://schemas.openxmlformats.org/officeDocument/2006/relationships/image" Target="../media/image2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BDBC8A77-36FA-497A-BE66-6503EFA25A7D}"/>
              </a:ext>
            </a:extLst>
          </p:cNvPr>
          <p:cNvSpPr/>
          <p:nvPr/>
        </p:nvSpPr>
        <p:spPr>
          <a:xfrm rot="20752505">
            <a:off x="10100330" y="4072805"/>
            <a:ext cx="5810576" cy="5802961"/>
          </a:xfrm>
          <a:custGeom>
            <a:avLst/>
            <a:gdLst/>
            <a:ahLst/>
            <a:cxnLst/>
            <a:rect l="l" t="t" r="r" b="b"/>
            <a:pathLst>
              <a:path w="5810576" h="5802961">
                <a:moveTo>
                  <a:pt x="0" y="0"/>
                </a:moveTo>
                <a:lnTo>
                  <a:pt x="5810576" y="0"/>
                </a:lnTo>
                <a:lnTo>
                  <a:pt x="5810576" y="5802961"/>
                </a:lnTo>
                <a:lnTo>
                  <a:pt x="0" y="580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8">
            <a:extLst>
              <a:ext uri="{FF2B5EF4-FFF2-40B4-BE49-F238E27FC236}">
                <a16:creationId xmlns:a16="http://schemas.microsoft.com/office/drawing/2014/main" id="{5157A422-0813-4E0A-95EE-01286E3DCB94}"/>
              </a:ext>
            </a:extLst>
          </p:cNvPr>
          <p:cNvSpPr/>
          <p:nvPr/>
        </p:nvSpPr>
        <p:spPr>
          <a:xfrm>
            <a:off x="7332252" y="1394132"/>
            <a:ext cx="2936938" cy="4114800"/>
          </a:xfrm>
          <a:custGeom>
            <a:avLst/>
            <a:gdLst/>
            <a:ahLst/>
            <a:cxnLst/>
            <a:rect l="l" t="t" r="r" b="b"/>
            <a:pathLst>
              <a:path w="2936938" h="4114800">
                <a:moveTo>
                  <a:pt x="0" y="0"/>
                </a:moveTo>
                <a:lnTo>
                  <a:pt x="2936938" y="0"/>
                </a:lnTo>
                <a:lnTo>
                  <a:pt x="29369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Google Shape;201;p33">
            <a:extLst>
              <a:ext uri="{FF2B5EF4-FFF2-40B4-BE49-F238E27FC236}">
                <a16:creationId xmlns:a16="http://schemas.microsoft.com/office/drawing/2014/main" id="{C1AF7234-D39D-4CF0-B87A-E7F60F8F27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466">
            <a:off x="2006815" y="3888488"/>
            <a:ext cx="5705867" cy="1069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Principal causa de muerte en España</a:t>
            </a:r>
            <a:endParaRPr sz="2800" dirty="0"/>
          </a:p>
        </p:txBody>
      </p:sp>
      <p:sp>
        <p:nvSpPr>
          <p:cNvPr id="14" name="Google Shape;202;p33">
            <a:extLst>
              <a:ext uri="{FF2B5EF4-FFF2-40B4-BE49-F238E27FC236}">
                <a16:creationId xmlns:a16="http://schemas.microsoft.com/office/drawing/2014/main" id="{CF833DD2-EE9E-456F-9383-05FC4F9ED9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06744" y="2171435"/>
            <a:ext cx="4660755" cy="17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</a:rPr>
              <a:t>Enfermedades cardiacas</a:t>
            </a:r>
            <a:endParaRPr sz="8000" b="1" dirty="0">
              <a:solidFill>
                <a:schemeClr val="dk1"/>
              </a:solidFill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4F61694-BE59-4CB0-B015-34CF87AAEB83}"/>
              </a:ext>
            </a:extLst>
          </p:cNvPr>
          <p:cNvSpPr/>
          <p:nvPr/>
        </p:nvSpPr>
        <p:spPr>
          <a:xfrm rot="13728907">
            <a:off x="-2261766" y="-2498039"/>
            <a:ext cx="5297140" cy="7251998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FD19FEFF-A80B-4954-8C40-5DF525575C6D}"/>
              </a:ext>
            </a:extLst>
          </p:cNvPr>
          <p:cNvSpPr/>
          <p:nvPr/>
        </p:nvSpPr>
        <p:spPr>
          <a:xfrm>
            <a:off x="-913266" y="4862754"/>
            <a:ext cx="3334026" cy="3588482"/>
          </a:xfrm>
          <a:custGeom>
            <a:avLst/>
            <a:gdLst/>
            <a:ahLst/>
            <a:cxnLst/>
            <a:rect l="l" t="t" r="r" b="b"/>
            <a:pathLst>
              <a:path w="3334026" h="3588482">
                <a:moveTo>
                  <a:pt x="0" y="0"/>
                </a:moveTo>
                <a:lnTo>
                  <a:pt x="3334026" y="0"/>
                </a:lnTo>
                <a:lnTo>
                  <a:pt x="3334026" y="3588482"/>
                </a:lnTo>
                <a:lnTo>
                  <a:pt x="0" y="3588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421FE657-284E-4075-B03A-F05B7039B87D}"/>
              </a:ext>
            </a:extLst>
          </p:cNvPr>
          <p:cNvSpPr/>
          <p:nvPr/>
        </p:nvSpPr>
        <p:spPr>
          <a:xfrm>
            <a:off x="10724500" y="-1623329"/>
            <a:ext cx="2556197" cy="2751289"/>
          </a:xfrm>
          <a:custGeom>
            <a:avLst/>
            <a:gdLst/>
            <a:ahLst/>
            <a:cxnLst/>
            <a:rect l="l" t="t" r="r" b="b"/>
            <a:pathLst>
              <a:path w="2556197" h="2751289">
                <a:moveTo>
                  <a:pt x="0" y="0"/>
                </a:moveTo>
                <a:lnTo>
                  <a:pt x="2556197" y="0"/>
                </a:lnTo>
                <a:lnTo>
                  <a:pt x="2556197" y="2751288"/>
                </a:lnTo>
                <a:lnTo>
                  <a:pt x="0" y="27512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F969AAC-DC1D-4AA3-A0F8-621D3E716A68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3373756" y="5137001"/>
            <a:ext cx="3128645" cy="4953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F00FBBC-560B-4179-9618-7438C4643599}"/>
              </a:ext>
            </a:extLst>
          </p:cNvPr>
          <p:cNvSpPr txBox="1"/>
          <p:nvPr/>
        </p:nvSpPr>
        <p:spPr>
          <a:xfrm>
            <a:off x="8186057" y="6287663"/>
            <a:ext cx="165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Cristina Hidalgo</a:t>
            </a:r>
          </a:p>
        </p:txBody>
      </p:sp>
    </p:spTree>
    <p:extLst>
      <p:ext uri="{BB962C8B-B14F-4D97-AF65-F5344CB8AC3E}">
        <p14:creationId xmlns:p14="http://schemas.microsoft.com/office/powerpoint/2010/main" val="4247123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978E320-CD97-4212-BAFA-829C6B5B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7137" y="1889241"/>
            <a:ext cx="9629162" cy="3818653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4CEFE537-C8E1-4980-8C2E-BDBF8D44D603}"/>
              </a:ext>
            </a:extLst>
          </p:cNvPr>
          <p:cNvSpPr/>
          <p:nvPr/>
        </p:nvSpPr>
        <p:spPr>
          <a:xfrm>
            <a:off x="10170442" y="-2083832"/>
            <a:ext cx="3334026" cy="3588482"/>
          </a:xfrm>
          <a:custGeom>
            <a:avLst/>
            <a:gdLst/>
            <a:ahLst/>
            <a:cxnLst/>
            <a:rect l="l" t="t" r="r" b="b"/>
            <a:pathLst>
              <a:path w="3334026" h="3588482">
                <a:moveTo>
                  <a:pt x="0" y="0"/>
                </a:moveTo>
                <a:lnTo>
                  <a:pt x="3334026" y="0"/>
                </a:lnTo>
                <a:lnTo>
                  <a:pt x="3334026" y="3588482"/>
                </a:lnTo>
                <a:lnTo>
                  <a:pt x="0" y="3588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24C7FF4-5FCB-4719-9785-F9732056101A}"/>
              </a:ext>
            </a:extLst>
          </p:cNvPr>
          <p:cNvSpPr txBox="1"/>
          <p:nvPr/>
        </p:nvSpPr>
        <p:spPr>
          <a:xfrm>
            <a:off x="2438400" y="6047874"/>
            <a:ext cx="893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El 18,93% de los hombres del conjunto han sufrido CHD frente al 12,29% de las mujeres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56DC1E64-A137-4144-AA84-6D3C80429980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349DA9-E62F-40B2-BDB0-C6CCD72FB794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897571-FADB-4D37-B471-CB68361CC355}"/>
              </a:ext>
            </a:extLst>
          </p:cNvPr>
          <p:cNvSpPr txBox="1"/>
          <p:nvPr/>
        </p:nvSpPr>
        <p:spPr>
          <a:xfrm>
            <a:off x="-72684" y="6124818"/>
            <a:ext cx="501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❤️</a:t>
            </a:r>
          </a:p>
        </p:txBody>
      </p:sp>
      <p:sp>
        <p:nvSpPr>
          <p:cNvPr id="15" name="Título 89">
            <a:extLst>
              <a:ext uri="{FF2B5EF4-FFF2-40B4-BE49-F238E27FC236}">
                <a16:creationId xmlns:a16="http://schemas.microsoft.com/office/drawing/2014/main" id="{7262E27A-CF23-47EF-9124-674CBE0CBA0B}"/>
              </a:ext>
            </a:extLst>
          </p:cNvPr>
          <p:cNvSpPr txBox="1">
            <a:spLocks/>
          </p:cNvSpPr>
          <p:nvPr/>
        </p:nvSpPr>
        <p:spPr>
          <a:xfrm>
            <a:off x="97899" y="-15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variables categóricas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E4D3098-77F8-419B-A165-F76168C936E7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531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978E320-CD97-4212-BAFA-829C6B5B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7808" y="1851537"/>
            <a:ext cx="9548283" cy="3817759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4CEFE537-C8E1-4980-8C2E-BDBF8D44D603}"/>
              </a:ext>
            </a:extLst>
          </p:cNvPr>
          <p:cNvSpPr/>
          <p:nvPr/>
        </p:nvSpPr>
        <p:spPr>
          <a:xfrm>
            <a:off x="10170442" y="-2083832"/>
            <a:ext cx="3334026" cy="3588482"/>
          </a:xfrm>
          <a:custGeom>
            <a:avLst/>
            <a:gdLst/>
            <a:ahLst/>
            <a:cxnLst/>
            <a:rect l="l" t="t" r="r" b="b"/>
            <a:pathLst>
              <a:path w="3334026" h="3588482">
                <a:moveTo>
                  <a:pt x="0" y="0"/>
                </a:moveTo>
                <a:lnTo>
                  <a:pt x="3334026" y="0"/>
                </a:lnTo>
                <a:lnTo>
                  <a:pt x="3334026" y="3588482"/>
                </a:lnTo>
                <a:lnTo>
                  <a:pt x="0" y="3588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CD00E835-E6D5-4622-9D86-C241AC2E3474}"/>
              </a:ext>
            </a:extLst>
          </p:cNvPr>
          <p:cNvSpPr/>
          <p:nvPr/>
        </p:nvSpPr>
        <p:spPr>
          <a:xfrm>
            <a:off x="-1571139" y="5051875"/>
            <a:ext cx="2556197" cy="2751289"/>
          </a:xfrm>
          <a:custGeom>
            <a:avLst/>
            <a:gdLst/>
            <a:ahLst/>
            <a:cxnLst/>
            <a:rect l="l" t="t" r="r" b="b"/>
            <a:pathLst>
              <a:path w="2556197" h="2751289">
                <a:moveTo>
                  <a:pt x="0" y="0"/>
                </a:moveTo>
                <a:lnTo>
                  <a:pt x="2556198" y="0"/>
                </a:lnTo>
                <a:lnTo>
                  <a:pt x="2556198" y="2751288"/>
                </a:lnTo>
                <a:lnTo>
                  <a:pt x="0" y="2751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A35909-DD93-4741-84F7-FBF483B3142F}"/>
              </a:ext>
            </a:extLst>
          </p:cNvPr>
          <p:cNvSpPr txBox="1"/>
          <p:nvPr/>
        </p:nvSpPr>
        <p:spPr>
          <a:xfrm>
            <a:off x="3914274" y="6058187"/>
            <a:ext cx="893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El 24,93% de los pacientes hipertensos han sufrido una CHD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48E59FD5-AF73-423E-854F-2A70F3E73B80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C87736F-8D96-4A70-B99D-787CA57E8F64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E4D3098-77F8-419B-A165-F76168C936E7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ítulo 89">
            <a:extLst>
              <a:ext uri="{FF2B5EF4-FFF2-40B4-BE49-F238E27FC236}">
                <a16:creationId xmlns:a16="http://schemas.microsoft.com/office/drawing/2014/main" id="{7262E27A-CF23-47EF-9124-674CBE0CBA0B}"/>
              </a:ext>
            </a:extLst>
          </p:cNvPr>
          <p:cNvSpPr txBox="1">
            <a:spLocks/>
          </p:cNvSpPr>
          <p:nvPr/>
        </p:nvSpPr>
        <p:spPr>
          <a:xfrm>
            <a:off x="97899" y="-15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variables categóricas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E6BD618-CC4F-4C28-BD91-8BDB2C787D68}"/>
              </a:ext>
            </a:extLst>
          </p:cNvPr>
          <p:cNvSpPr txBox="1"/>
          <p:nvPr/>
        </p:nvSpPr>
        <p:spPr>
          <a:xfrm>
            <a:off x="-72684" y="6124818"/>
            <a:ext cx="501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82720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978E320-CD97-4212-BAFA-829C6B5B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052" y="1855481"/>
            <a:ext cx="9597839" cy="3813815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4CEFE537-C8E1-4980-8C2E-BDBF8D44D603}"/>
              </a:ext>
            </a:extLst>
          </p:cNvPr>
          <p:cNvSpPr/>
          <p:nvPr/>
        </p:nvSpPr>
        <p:spPr>
          <a:xfrm>
            <a:off x="10170442" y="-2083832"/>
            <a:ext cx="3334026" cy="3588482"/>
          </a:xfrm>
          <a:custGeom>
            <a:avLst/>
            <a:gdLst/>
            <a:ahLst/>
            <a:cxnLst/>
            <a:rect l="l" t="t" r="r" b="b"/>
            <a:pathLst>
              <a:path w="3334026" h="3588482">
                <a:moveTo>
                  <a:pt x="0" y="0"/>
                </a:moveTo>
                <a:lnTo>
                  <a:pt x="3334026" y="0"/>
                </a:lnTo>
                <a:lnTo>
                  <a:pt x="3334026" y="3588482"/>
                </a:lnTo>
                <a:lnTo>
                  <a:pt x="0" y="3588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92EAC9-8923-49EE-B493-8ADB0F2664AA}"/>
              </a:ext>
            </a:extLst>
          </p:cNvPr>
          <p:cNvSpPr txBox="1"/>
          <p:nvPr/>
        </p:nvSpPr>
        <p:spPr>
          <a:xfrm>
            <a:off x="2566579" y="5801652"/>
            <a:ext cx="895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La probabilidad de sufrir una CHD de un 35,35% para los pacientes diabéticos frente al 14,68% de los no diabéticos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09734F4-3650-4B68-82D0-8CB6E733CBCB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387FE4-233C-47A2-AE8E-A4CA1E6E1ADB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5" name="Título 89">
            <a:extLst>
              <a:ext uri="{FF2B5EF4-FFF2-40B4-BE49-F238E27FC236}">
                <a16:creationId xmlns:a16="http://schemas.microsoft.com/office/drawing/2014/main" id="{7262E27A-CF23-47EF-9124-674CBE0CBA0B}"/>
              </a:ext>
            </a:extLst>
          </p:cNvPr>
          <p:cNvSpPr txBox="1">
            <a:spLocks/>
          </p:cNvSpPr>
          <p:nvPr/>
        </p:nvSpPr>
        <p:spPr>
          <a:xfrm>
            <a:off x="97899" y="-15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variables categóricas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E4D3098-77F8-419B-A165-F76168C936E7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3B920ED-A6A1-442E-8C65-8D7D7A9D43B9}"/>
              </a:ext>
            </a:extLst>
          </p:cNvPr>
          <p:cNvSpPr txBox="1"/>
          <p:nvPr/>
        </p:nvSpPr>
        <p:spPr>
          <a:xfrm>
            <a:off x="-72684" y="6124818"/>
            <a:ext cx="501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2810197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978E320-CD97-4212-BAFA-829C6B5B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1304" y="1914473"/>
            <a:ext cx="9501587" cy="369583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4CEFE537-C8E1-4980-8C2E-BDBF8D44D603}"/>
              </a:ext>
            </a:extLst>
          </p:cNvPr>
          <p:cNvSpPr/>
          <p:nvPr/>
        </p:nvSpPr>
        <p:spPr>
          <a:xfrm>
            <a:off x="10170442" y="-2083832"/>
            <a:ext cx="3334026" cy="3588482"/>
          </a:xfrm>
          <a:custGeom>
            <a:avLst/>
            <a:gdLst/>
            <a:ahLst/>
            <a:cxnLst/>
            <a:rect l="l" t="t" r="r" b="b"/>
            <a:pathLst>
              <a:path w="3334026" h="3588482">
                <a:moveTo>
                  <a:pt x="0" y="0"/>
                </a:moveTo>
                <a:lnTo>
                  <a:pt x="3334026" y="0"/>
                </a:lnTo>
                <a:lnTo>
                  <a:pt x="3334026" y="3588482"/>
                </a:lnTo>
                <a:lnTo>
                  <a:pt x="0" y="3588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92EAC9-8923-49EE-B493-8ADB0F2664AA}"/>
              </a:ext>
            </a:extLst>
          </p:cNvPr>
          <p:cNvSpPr txBox="1"/>
          <p:nvPr/>
        </p:nvSpPr>
        <p:spPr>
          <a:xfrm>
            <a:off x="2374231" y="6020127"/>
            <a:ext cx="1155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Los pacientes con PA elevada tienen un 33,33% de probabilidades de CHD aún tomando medicación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E89614DA-2C7C-41B4-85EC-66F19AC6FF25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4F2AC1-3B1F-492E-BE69-2305121C3B6B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E4D3098-77F8-419B-A165-F76168C936E7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ítulo 89">
            <a:extLst>
              <a:ext uri="{FF2B5EF4-FFF2-40B4-BE49-F238E27FC236}">
                <a16:creationId xmlns:a16="http://schemas.microsoft.com/office/drawing/2014/main" id="{7262E27A-CF23-47EF-9124-674CBE0CBA0B}"/>
              </a:ext>
            </a:extLst>
          </p:cNvPr>
          <p:cNvSpPr txBox="1">
            <a:spLocks/>
          </p:cNvSpPr>
          <p:nvPr/>
        </p:nvSpPr>
        <p:spPr>
          <a:xfrm>
            <a:off x="97899" y="-15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variables categóricas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02270BB-552D-4157-A4A4-11B27E2413F2}"/>
              </a:ext>
            </a:extLst>
          </p:cNvPr>
          <p:cNvSpPr txBox="1"/>
          <p:nvPr/>
        </p:nvSpPr>
        <p:spPr>
          <a:xfrm>
            <a:off x="-72684" y="6124818"/>
            <a:ext cx="501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333737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978E320-CD97-4212-BAFA-829C6B5B5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4"/>
          <a:stretch/>
        </p:blipFill>
        <p:spPr>
          <a:xfrm>
            <a:off x="1928184" y="1642184"/>
            <a:ext cx="3833896" cy="4125487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E4CC77E9-394D-466F-BC71-3932253C8DE3}"/>
              </a:ext>
            </a:extLst>
          </p:cNvPr>
          <p:cNvSpPr/>
          <p:nvPr/>
        </p:nvSpPr>
        <p:spPr>
          <a:xfrm>
            <a:off x="10254207" y="-2067548"/>
            <a:ext cx="3334026" cy="3588482"/>
          </a:xfrm>
          <a:custGeom>
            <a:avLst/>
            <a:gdLst/>
            <a:ahLst/>
            <a:cxnLst/>
            <a:rect l="l" t="t" r="r" b="b"/>
            <a:pathLst>
              <a:path w="3334026" h="3588482">
                <a:moveTo>
                  <a:pt x="0" y="0"/>
                </a:moveTo>
                <a:lnTo>
                  <a:pt x="3334026" y="0"/>
                </a:lnTo>
                <a:lnTo>
                  <a:pt x="3334026" y="3588482"/>
                </a:lnTo>
                <a:lnTo>
                  <a:pt x="0" y="3588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C106FC-E2A8-4FC1-A55F-A751519FE48B}"/>
              </a:ext>
            </a:extLst>
          </p:cNvPr>
          <p:cNvSpPr txBox="1"/>
          <p:nvPr/>
        </p:nvSpPr>
        <p:spPr>
          <a:xfrm>
            <a:off x="3048167" y="5924550"/>
            <a:ext cx="192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↑ Edad = ↑ CHD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C03F9B-12D4-4B0C-935E-94A75F91D4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65933"/>
          <a:stretch/>
        </p:blipFill>
        <p:spPr>
          <a:xfrm>
            <a:off x="6843417" y="1076250"/>
            <a:ext cx="3954292" cy="47054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05C3927-E707-4F8C-92EE-3454AFC47464}"/>
              </a:ext>
            </a:extLst>
          </p:cNvPr>
          <p:cNvSpPr txBox="1"/>
          <p:nvPr/>
        </p:nvSpPr>
        <p:spPr>
          <a:xfrm>
            <a:off x="8329321" y="5945298"/>
            <a:ext cx="192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↑ PAS = ↑ CHD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00BD2A-4B93-457C-BE59-E846BD0D22C9}"/>
              </a:ext>
            </a:extLst>
          </p:cNvPr>
          <p:cNvSpPr txBox="1"/>
          <p:nvPr/>
        </p:nvSpPr>
        <p:spPr>
          <a:xfrm>
            <a:off x="10746281" y="3105834"/>
            <a:ext cx="117493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b="1" dirty="0"/>
          </a:p>
          <a:p>
            <a:endParaRPr lang="es-ES" b="1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7F6C779-A82A-451E-B4F2-361A0B4561EB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8896E0B-2BCA-4679-8F80-A2CDFF90D710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BD65C7E-C465-4598-A70C-F3AFE789664D}"/>
              </a:ext>
            </a:extLst>
          </p:cNvPr>
          <p:cNvSpPr txBox="1"/>
          <p:nvPr/>
        </p:nvSpPr>
        <p:spPr>
          <a:xfrm>
            <a:off x="-63374" y="6124605"/>
            <a:ext cx="5012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800" dirty="0"/>
          </a:p>
          <a:p>
            <a:r>
              <a:rPr lang="es-ES" sz="800" dirty="0"/>
              <a:t>❤️</a:t>
            </a:r>
          </a:p>
        </p:txBody>
      </p:sp>
      <p:sp>
        <p:nvSpPr>
          <p:cNvPr id="15" name="Título 89">
            <a:extLst>
              <a:ext uri="{FF2B5EF4-FFF2-40B4-BE49-F238E27FC236}">
                <a16:creationId xmlns:a16="http://schemas.microsoft.com/office/drawing/2014/main" id="{7262E27A-CF23-47EF-9124-674CBE0CBA0B}"/>
              </a:ext>
            </a:extLst>
          </p:cNvPr>
          <p:cNvSpPr txBox="1">
            <a:spLocks/>
          </p:cNvSpPr>
          <p:nvPr/>
        </p:nvSpPr>
        <p:spPr>
          <a:xfrm>
            <a:off x="97899" y="-15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variables numéricas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E4D3098-77F8-419B-A165-F76168C936E7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6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EC6B2F-E2E4-46CB-9779-CFA65974E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0" r="66448"/>
          <a:stretch/>
        </p:blipFill>
        <p:spPr>
          <a:xfrm>
            <a:off x="1886219" y="1491453"/>
            <a:ext cx="4032934" cy="44485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673E70-FC2A-4C09-8143-3490176F7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184"/>
          <a:stretch/>
        </p:blipFill>
        <p:spPr>
          <a:xfrm>
            <a:off x="6580565" y="1048635"/>
            <a:ext cx="4093157" cy="4907008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C2019E6D-CA34-435C-A912-D3FA0CECE643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CD1A3C4-3338-464E-8DA4-1B2A866B9E00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5" name="Título 89">
            <a:extLst>
              <a:ext uri="{FF2B5EF4-FFF2-40B4-BE49-F238E27FC236}">
                <a16:creationId xmlns:a16="http://schemas.microsoft.com/office/drawing/2014/main" id="{7262E27A-CF23-47EF-9124-674CBE0CBA0B}"/>
              </a:ext>
            </a:extLst>
          </p:cNvPr>
          <p:cNvSpPr txBox="1">
            <a:spLocks/>
          </p:cNvSpPr>
          <p:nvPr/>
        </p:nvSpPr>
        <p:spPr>
          <a:xfrm>
            <a:off x="97899" y="-15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variables numéricas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E4D3098-77F8-419B-A165-F76168C936E7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reeform 9">
            <a:extLst>
              <a:ext uri="{FF2B5EF4-FFF2-40B4-BE49-F238E27FC236}">
                <a16:creationId xmlns:a16="http://schemas.microsoft.com/office/drawing/2014/main" id="{BDD040FC-F759-4DB3-BA9A-C4285DF97FC2}"/>
              </a:ext>
            </a:extLst>
          </p:cNvPr>
          <p:cNvSpPr/>
          <p:nvPr/>
        </p:nvSpPr>
        <p:spPr>
          <a:xfrm>
            <a:off x="10254207" y="-2067548"/>
            <a:ext cx="3334026" cy="3588482"/>
          </a:xfrm>
          <a:custGeom>
            <a:avLst/>
            <a:gdLst/>
            <a:ahLst/>
            <a:cxnLst/>
            <a:rect l="l" t="t" r="r" b="b"/>
            <a:pathLst>
              <a:path w="3334026" h="3588482">
                <a:moveTo>
                  <a:pt x="0" y="0"/>
                </a:moveTo>
                <a:lnTo>
                  <a:pt x="3334026" y="0"/>
                </a:lnTo>
                <a:lnTo>
                  <a:pt x="3334026" y="3588482"/>
                </a:lnTo>
                <a:lnTo>
                  <a:pt x="0" y="358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87859CA-0CAB-4890-AD97-10AFF9CBA236}"/>
              </a:ext>
            </a:extLst>
          </p:cNvPr>
          <p:cNvSpPr txBox="1"/>
          <p:nvPr/>
        </p:nvSpPr>
        <p:spPr>
          <a:xfrm>
            <a:off x="-63374" y="6124605"/>
            <a:ext cx="5012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800" dirty="0"/>
          </a:p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3103220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>
            <a:extLst>
              <a:ext uri="{FF2B5EF4-FFF2-40B4-BE49-F238E27FC236}">
                <a16:creationId xmlns:a16="http://schemas.microsoft.com/office/drawing/2014/main" id="{E4CC77E9-394D-466F-BC71-3932253C8DE3}"/>
              </a:ext>
            </a:extLst>
          </p:cNvPr>
          <p:cNvSpPr/>
          <p:nvPr/>
        </p:nvSpPr>
        <p:spPr>
          <a:xfrm>
            <a:off x="10254207" y="-2067548"/>
            <a:ext cx="3334026" cy="3588482"/>
          </a:xfrm>
          <a:custGeom>
            <a:avLst/>
            <a:gdLst/>
            <a:ahLst/>
            <a:cxnLst/>
            <a:rect l="l" t="t" r="r" b="b"/>
            <a:pathLst>
              <a:path w="3334026" h="3588482">
                <a:moveTo>
                  <a:pt x="0" y="0"/>
                </a:moveTo>
                <a:lnTo>
                  <a:pt x="3334026" y="0"/>
                </a:lnTo>
                <a:lnTo>
                  <a:pt x="3334026" y="3588482"/>
                </a:lnTo>
                <a:lnTo>
                  <a:pt x="0" y="3588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673ED2E-9B80-4161-9C80-EF3CB1ADE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3" r="66316"/>
          <a:stretch/>
        </p:blipFill>
        <p:spPr>
          <a:xfrm>
            <a:off x="2051423" y="1472283"/>
            <a:ext cx="4084362" cy="441305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B29396-1422-4CE7-B331-1DDABB8AD7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500"/>
          <a:stretch/>
        </p:blipFill>
        <p:spPr>
          <a:xfrm>
            <a:off x="6529137" y="963309"/>
            <a:ext cx="4084362" cy="4922030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F225164B-3CC8-497C-B920-E53309B6A5BD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BDC80B9-4939-4220-ACD3-169B525D30D5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5" name="Título 89">
            <a:extLst>
              <a:ext uri="{FF2B5EF4-FFF2-40B4-BE49-F238E27FC236}">
                <a16:creationId xmlns:a16="http://schemas.microsoft.com/office/drawing/2014/main" id="{7262E27A-CF23-47EF-9124-674CBE0CBA0B}"/>
              </a:ext>
            </a:extLst>
          </p:cNvPr>
          <p:cNvSpPr txBox="1">
            <a:spLocks/>
          </p:cNvSpPr>
          <p:nvPr/>
        </p:nvSpPr>
        <p:spPr>
          <a:xfrm>
            <a:off x="97899" y="-15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variables numéricas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E4D3098-77F8-419B-A165-F76168C936E7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480B733-32FC-4888-B90B-7179F472CD61}"/>
              </a:ext>
            </a:extLst>
          </p:cNvPr>
          <p:cNvSpPr txBox="1"/>
          <p:nvPr/>
        </p:nvSpPr>
        <p:spPr>
          <a:xfrm>
            <a:off x="-63374" y="6124605"/>
            <a:ext cx="5012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800" dirty="0"/>
          </a:p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334074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E344989A-1DA4-43B7-BDB1-A7FDB586432D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ítulo 89">
            <a:extLst>
              <a:ext uri="{FF2B5EF4-FFF2-40B4-BE49-F238E27FC236}">
                <a16:creationId xmlns:a16="http://schemas.microsoft.com/office/drawing/2014/main" id="{B2AD835E-55A5-497A-BF31-2FFE0868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99" y="-15038"/>
            <a:ext cx="10515600" cy="1325563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Conclusión y validación de hipótesis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C7C7705-216C-4335-8B79-00C0D9BC95FC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4">
            <a:extLst>
              <a:ext uri="{FF2B5EF4-FFF2-40B4-BE49-F238E27FC236}">
                <a16:creationId xmlns:a16="http://schemas.microsoft.com/office/drawing/2014/main" id="{4085C160-EDC0-4EDA-88CE-BF07D67E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84555" y="5489002"/>
            <a:ext cx="1109940" cy="109329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B25A811-F8B9-4971-A31A-69B02B568315}"/>
              </a:ext>
            </a:extLst>
          </p:cNvPr>
          <p:cNvSpPr txBox="1"/>
          <p:nvPr/>
        </p:nvSpPr>
        <p:spPr>
          <a:xfrm>
            <a:off x="1407051" y="1027238"/>
            <a:ext cx="10061049" cy="2959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s-ES" sz="2200" dirty="0"/>
              <a:t>La principal causa de muerte en España es debida a tumores cancerosos.</a:t>
            </a:r>
          </a:p>
          <a:p>
            <a:pPr marL="285750" indent="-285750">
              <a:lnSpc>
                <a:spcPct val="30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s-ES" sz="2200" dirty="0"/>
              <a:t>¿Dicha enfermedad la sufren más los hombres?</a:t>
            </a:r>
          </a:p>
          <a:p>
            <a:pPr marL="285750" indent="-285750">
              <a:lnSpc>
                <a:spcPct val="30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s-ES" sz="2200" dirty="0"/>
              <a:t>¿Existen factores de riesgo mucho más relacionados con la enfermedad que otros?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D03863-E9DC-4639-8484-20E705ABE224}"/>
              </a:ext>
            </a:extLst>
          </p:cNvPr>
          <p:cNvSpPr txBox="1"/>
          <p:nvPr/>
        </p:nvSpPr>
        <p:spPr>
          <a:xfrm>
            <a:off x="2747183" y="4395528"/>
            <a:ext cx="8161421" cy="194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s-ES" sz="2200" dirty="0"/>
              <a:t>¿Se pueden predecir el riesgo de sufrir una enfermedad cardiaca utilizando un modelo de Machine </a:t>
            </a:r>
            <a:r>
              <a:rPr lang="es-ES" sz="2200" dirty="0" err="1"/>
              <a:t>Learning</a:t>
            </a:r>
            <a:r>
              <a:rPr lang="es-ES" sz="2200" dirty="0"/>
              <a:t>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FB7FEA-326C-47F2-A8A0-92B552351AE2}"/>
              </a:ext>
            </a:extLst>
          </p:cNvPr>
          <p:cNvSpPr txBox="1"/>
          <p:nvPr/>
        </p:nvSpPr>
        <p:spPr>
          <a:xfrm>
            <a:off x="9994230" y="1536625"/>
            <a:ext cx="105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i="0" dirty="0">
                <a:solidFill>
                  <a:srgbClr val="000000"/>
                </a:solidFill>
                <a:effectLst/>
                <a:latin typeface="Apple Color Emoji"/>
              </a:rPr>
              <a:t>❌</a:t>
            </a:r>
            <a:endParaRPr lang="es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07AC2D-FEF3-4204-B4F6-3F3393AC14D0}"/>
              </a:ext>
            </a:extLst>
          </p:cNvPr>
          <p:cNvSpPr txBox="1"/>
          <p:nvPr/>
        </p:nvSpPr>
        <p:spPr>
          <a:xfrm>
            <a:off x="7150753" y="2507194"/>
            <a:ext cx="105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i="0" dirty="0">
                <a:solidFill>
                  <a:srgbClr val="000000"/>
                </a:solidFill>
                <a:effectLst/>
                <a:latin typeface="Apple Color Emoji"/>
              </a:rPr>
              <a:t>❌</a:t>
            </a:r>
            <a:endParaRPr lang="es-ES" sz="2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E6C4997-54A7-4F45-A196-F25F5ABFD8CC}"/>
              </a:ext>
            </a:extLst>
          </p:cNvPr>
          <p:cNvSpPr txBox="1"/>
          <p:nvPr/>
        </p:nvSpPr>
        <p:spPr>
          <a:xfrm>
            <a:off x="11148762" y="3421753"/>
            <a:ext cx="581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✔️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8F1CB0-6EDA-4626-90CC-2D572617B303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46BA2C-F037-4C16-BEC1-4B4E98971496}"/>
              </a:ext>
            </a:extLst>
          </p:cNvPr>
          <p:cNvSpPr txBox="1"/>
          <p:nvPr/>
        </p:nvSpPr>
        <p:spPr>
          <a:xfrm>
            <a:off x="-53119" y="6357151"/>
            <a:ext cx="501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359444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B675CC-5A9E-4E15-BC33-B048FE5B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50" y="1617455"/>
            <a:ext cx="8277225" cy="4019550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8CF355B9-327E-41DD-AEAE-B2DB59C6DEFF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ítulo 89">
            <a:extLst>
              <a:ext uri="{FF2B5EF4-FFF2-40B4-BE49-F238E27FC236}">
                <a16:creationId xmlns:a16="http://schemas.microsoft.com/office/drawing/2014/main" id="{B2AD835E-55A5-497A-BF31-2FFE0868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99" y="-15038"/>
            <a:ext cx="10515600" cy="1325563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Línea de trabajo seguida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C7C7705-216C-4335-8B79-00C0D9BC95FC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CD525F-00F2-4FAE-B4C8-AC868A0FC9BA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FD201C-FCE0-419B-BDB4-1051AA738D88}"/>
              </a:ext>
            </a:extLst>
          </p:cNvPr>
          <p:cNvSpPr txBox="1"/>
          <p:nvPr/>
        </p:nvSpPr>
        <p:spPr>
          <a:xfrm>
            <a:off x="-63630" y="6481851"/>
            <a:ext cx="501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760070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2">
            <a:extLst>
              <a:ext uri="{FF2B5EF4-FFF2-40B4-BE49-F238E27FC236}">
                <a16:creationId xmlns:a16="http://schemas.microsoft.com/office/drawing/2014/main" id="{6FB1A9D4-D9E1-4E87-9265-93AC46B6204C}"/>
              </a:ext>
            </a:extLst>
          </p:cNvPr>
          <p:cNvSpPr/>
          <p:nvPr/>
        </p:nvSpPr>
        <p:spPr>
          <a:xfrm>
            <a:off x="2871170" y="-287354"/>
            <a:ext cx="7339630" cy="7432707"/>
          </a:xfrm>
          <a:custGeom>
            <a:avLst/>
            <a:gdLst/>
            <a:ahLst/>
            <a:cxnLst/>
            <a:rect l="l" t="t" r="r" b="b"/>
            <a:pathLst>
              <a:path w="7757932" h="9163142">
                <a:moveTo>
                  <a:pt x="0" y="0"/>
                </a:moveTo>
                <a:lnTo>
                  <a:pt x="7757932" y="0"/>
                </a:lnTo>
                <a:lnTo>
                  <a:pt x="7757932" y="9163142"/>
                </a:lnTo>
                <a:lnTo>
                  <a:pt x="0" y="916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7" r="-97"/>
            </a:stretch>
          </a:blipFill>
        </p:spPr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85E2C541-FBD1-4B0C-9233-8013297B4AF1}"/>
              </a:ext>
            </a:extLst>
          </p:cNvPr>
          <p:cNvSpPr txBox="1"/>
          <p:nvPr/>
        </p:nvSpPr>
        <p:spPr>
          <a:xfrm>
            <a:off x="0" y="3605234"/>
            <a:ext cx="12192000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</a:rPr>
              <a:t>Muchas gracias por 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20368724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60A53A80-58E5-4AF5-8A1F-3FF116DAD042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B87E41-6221-43CD-B380-764175E72666}"/>
              </a:ext>
            </a:extLst>
          </p:cNvPr>
          <p:cNvSpPr txBox="1"/>
          <p:nvPr/>
        </p:nvSpPr>
        <p:spPr>
          <a:xfrm>
            <a:off x="2809303" y="1769566"/>
            <a:ext cx="79832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ES" sz="2200" dirty="0"/>
              <a:t>Contexto y justificación del tema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ES" sz="2200" dirty="0"/>
              <a:t>Hipótesis planteadas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ES" sz="2200" dirty="0"/>
              <a:t>Principal causa de muerte en España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ES" sz="2200" dirty="0"/>
              <a:t>Variables relacionadas con las enfermedades cardiacas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ES" sz="2200" dirty="0"/>
              <a:t>Correlación de las variables implicadas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ES" sz="2200" dirty="0"/>
              <a:t>Top 10 variables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ES" sz="2200" dirty="0"/>
              <a:t>Análisis variables categóricas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ES" sz="2200" dirty="0"/>
              <a:t>Análisis variables numéricas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ES" sz="2200" dirty="0"/>
              <a:t>Conclusión y validación de hipótesis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ES" sz="2200" dirty="0"/>
              <a:t>Línea de trabajo seguida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2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2200" dirty="0"/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4AE26611-BAC1-4F55-842F-2C61BAF15C72}"/>
              </a:ext>
            </a:extLst>
          </p:cNvPr>
          <p:cNvSpPr/>
          <p:nvPr/>
        </p:nvSpPr>
        <p:spPr>
          <a:xfrm>
            <a:off x="10438761" y="5237678"/>
            <a:ext cx="2556197" cy="2751289"/>
          </a:xfrm>
          <a:custGeom>
            <a:avLst/>
            <a:gdLst/>
            <a:ahLst/>
            <a:cxnLst/>
            <a:rect l="l" t="t" r="r" b="b"/>
            <a:pathLst>
              <a:path w="2556197" h="2751289">
                <a:moveTo>
                  <a:pt x="0" y="0"/>
                </a:moveTo>
                <a:lnTo>
                  <a:pt x="2556197" y="0"/>
                </a:lnTo>
                <a:lnTo>
                  <a:pt x="2556197" y="2751288"/>
                </a:lnTo>
                <a:lnTo>
                  <a:pt x="0" y="2751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ítulo 89">
            <a:extLst>
              <a:ext uri="{FF2B5EF4-FFF2-40B4-BE49-F238E27FC236}">
                <a16:creationId xmlns:a16="http://schemas.microsoft.com/office/drawing/2014/main" id="{444B6911-EFA3-4C00-8612-62F60A9E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99" y="-15038"/>
            <a:ext cx="10515600" cy="1325563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Índice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2BFC390-A8D0-469D-80A2-1291349B10C8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reeform 9">
            <a:extLst>
              <a:ext uri="{FF2B5EF4-FFF2-40B4-BE49-F238E27FC236}">
                <a16:creationId xmlns:a16="http://schemas.microsoft.com/office/drawing/2014/main" id="{8172B3E3-AB0B-489F-962B-B7621C87DF2A}"/>
              </a:ext>
            </a:extLst>
          </p:cNvPr>
          <p:cNvSpPr/>
          <p:nvPr/>
        </p:nvSpPr>
        <p:spPr>
          <a:xfrm>
            <a:off x="10094242" y="-1794241"/>
            <a:ext cx="3334026" cy="3588482"/>
          </a:xfrm>
          <a:custGeom>
            <a:avLst/>
            <a:gdLst/>
            <a:ahLst/>
            <a:cxnLst/>
            <a:rect l="l" t="t" r="r" b="b"/>
            <a:pathLst>
              <a:path w="3334026" h="3588482">
                <a:moveTo>
                  <a:pt x="0" y="0"/>
                </a:moveTo>
                <a:lnTo>
                  <a:pt x="3334026" y="0"/>
                </a:lnTo>
                <a:lnTo>
                  <a:pt x="3334026" y="3588482"/>
                </a:lnTo>
                <a:lnTo>
                  <a:pt x="0" y="358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91966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B8C8FE23-11CB-492F-9F05-C57467D649BA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Google Shape;921;p39">
            <a:extLst>
              <a:ext uri="{FF2B5EF4-FFF2-40B4-BE49-F238E27FC236}">
                <a16:creationId xmlns:a16="http://schemas.microsoft.com/office/drawing/2014/main" id="{2622E581-7E2B-4439-B365-F0DDCBCEFC7C}"/>
              </a:ext>
            </a:extLst>
          </p:cNvPr>
          <p:cNvSpPr txBox="1">
            <a:spLocks/>
          </p:cNvSpPr>
          <p:nvPr/>
        </p:nvSpPr>
        <p:spPr>
          <a:xfrm>
            <a:off x="1035703" y="2234848"/>
            <a:ext cx="3631836" cy="20537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2000" dirty="0"/>
              <a:t>Para todo hay una solución excepto para una cosa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11" name="Google Shape;923;p39">
            <a:extLst>
              <a:ext uri="{FF2B5EF4-FFF2-40B4-BE49-F238E27FC236}">
                <a16:creationId xmlns:a16="http://schemas.microsoft.com/office/drawing/2014/main" id="{795B47A8-ABC2-4024-AA32-250065271CD7}"/>
              </a:ext>
            </a:extLst>
          </p:cNvPr>
          <p:cNvSpPr txBox="1">
            <a:spLocks/>
          </p:cNvSpPr>
          <p:nvPr/>
        </p:nvSpPr>
        <p:spPr>
          <a:xfrm>
            <a:off x="3507253" y="4307856"/>
            <a:ext cx="4405739" cy="776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s-ES" sz="2000" dirty="0"/>
              <a:t>Algoritmo para la detección de enfermedades</a:t>
            </a:r>
          </a:p>
        </p:txBody>
      </p:sp>
      <p:sp>
        <p:nvSpPr>
          <p:cNvPr id="13" name="Google Shape;925;p39">
            <a:extLst>
              <a:ext uri="{FF2B5EF4-FFF2-40B4-BE49-F238E27FC236}">
                <a16:creationId xmlns:a16="http://schemas.microsoft.com/office/drawing/2014/main" id="{49A5B50A-8349-4F1C-B596-9C324D93ECBD}"/>
              </a:ext>
            </a:extLst>
          </p:cNvPr>
          <p:cNvSpPr txBox="1">
            <a:spLocks/>
          </p:cNvSpPr>
          <p:nvPr/>
        </p:nvSpPr>
        <p:spPr>
          <a:xfrm>
            <a:off x="6957788" y="2152372"/>
            <a:ext cx="3775894" cy="1424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2000" dirty="0"/>
              <a:t>Vivimos en una sociedad capitalista donde el dinero mueve el mundo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s-ES" sz="2000" dirty="0"/>
          </a:p>
        </p:txBody>
      </p:sp>
      <p:grpSp>
        <p:nvGrpSpPr>
          <p:cNvPr id="23" name="Google Shape;963;p39">
            <a:extLst>
              <a:ext uri="{FF2B5EF4-FFF2-40B4-BE49-F238E27FC236}">
                <a16:creationId xmlns:a16="http://schemas.microsoft.com/office/drawing/2014/main" id="{FEE27A89-B9D2-478C-B782-3DE3ACD5044D}"/>
              </a:ext>
            </a:extLst>
          </p:cNvPr>
          <p:cNvGrpSpPr/>
          <p:nvPr/>
        </p:nvGrpSpPr>
        <p:grpSpPr>
          <a:xfrm>
            <a:off x="5323253" y="3278618"/>
            <a:ext cx="873437" cy="727480"/>
            <a:chOff x="3218113" y="3110275"/>
            <a:chExt cx="510125" cy="398525"/>
          </a:xfrm>
        </p:grpSpPr>
        <p:sp>
          <p:nvSpPr>
            <p:cNvPr id="24" name="Google Shape;964;p39">
              <a:extLst>
                <a:ext uri="{FF2B5EF4-FFF2-40B4-BE49-F238E27FC236}">
                  <a16:creationId xmlns:a16="http://schemas.microsoft.com/office/drawing/2014/main" id="{237EA238-A5DF-4F83-8786-BA45DC4E48CF}"/>
                </a:ext>
              </a:extLst>
            </p:cNvPr>
            <p:cNvSpPr/>
            <p:nvPr/>
          </p:nvSpPr>
          <p:spPr>
            <a:xfrm>
              <a:off x="3256963" y="3453000"/>
              <a:ext cx="47850" cy="47825"/>
            </a:xfrm>
            <a:custGeom>
              <a:avLst/>
              <a:gdLst/>
              <a:ahLst/>
              <a:cxnLst/>
              <a:rect l="l" t="t" r="r" b="b"/>
              <a:pathLst>
                <a:path w="1914" h="1913" extrusionOk="0">
                  <a:moveTo>
                    <a:pt x="0" y="0"/>
                  </a:moveTo>
                  <a:lnTo>
                    <a:pt x="0" y="1593"/>
                  </a:lnTo>
                  <a:cubicBezTo>
                    <a:pt x="0" y="1770"/>
                    <a:pt x="144" y="1913"/>
                    <a:pt x="320" y="1913"/>
                  </a:cubicBezTo>
                  <a:lnTo>
                    <a:pt x="1594" y="1913"/>
                  </a:lnTo>
                  <a:cubicBezTo>
                    <a:pt x="1770" y="1913"/>
                    <a:pt x="1914" y="1770"/>
                    <a:pt x="1914" y="1593"/>
                  </a:cubicBezTo>
                  <a:lnTo>
                    <a:pt x="1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5;p39">
              <a:extLst>
                <a:ext uri="{FF2B5EF4-FFF2-40B4-BE49-F238E27FC236}">
                  <a16:creationId xmlns:a16="http://schemas.microsoft.com/office/drawing/2014/main" id="{57F83003-1786-4449-8BE8-8FF5F5B446B5}"/>
                </a:ext>
              </a:extLst>
            </p:cNvPr>
            <p:cNvSpPr/>
            <p:nvPr/>
          </p:nvSpPr>
          <p:spPr>
            <a:xfrm>
              <a:off x="3640538" y="3453000"/>
              <a:ext cx="47850" cy="47825"/>
            </a:xfrm>
            <a:custGeom>
              <a:avLst/>
              <a:gdLst/>
              <a:ahLst/>
              <a:cxnLst/>
              <a:rect l="l" t="t" r="r" b="b"/>
              <a:pathLst>
                <a:path w="1914" h="1913" extrusionOk="0">
                  <a:moveTo>
                    <a:pt x="1" y="0"/>
                  </a:moveTo>
                  <a:lnTo>
                    <a:pt x="1" y="1593"/>
                  </a:lnTo>
                  <a:cubicBezTo>
                    <a:pt x="1" y="1770"/>
                    <a:pt x="143" y="1913"/>
                    <a:pt x="320" y="1913"/>
                  </a:cubicBezTo>
                  <a:lnTo>
                    <a:pt x="1594" y="1913"/>
                  </a:lnTo>
                  <a:cubicBezTo>
                    <a:pt x="1771" y="1913"/>
                    <a:pt x="1913" y="1770"/>
                    <a:pt x="1913" y="1593"/>
                  </a:cubicBezTo>
                  <a:lnTo>
                    <a:pt x="19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66;p39">
              <a:extLst>
                <a:ext uri="{FF2B5EF4-FFF2-40B4-BE49-F238E27FC236}">
                  <a16:creationId xmlns:a16="http://schemas.microsoft.com/office/drawing/2014/main" id="{ADF4B8AB-B5E5-4918-91DC-34385DC383BA}"/>
                </a:ext>
              </a:extLst>
            </p:cNvPr>
            <p:cNvSpPr/>
            <p:nvPr/>
          </p:nvSpPr>
          <p:spPr>
            <a:xfrm>
              <a:off x="3225088" y="3118225"/>
              <a:ext cx="495175" cy="351700"/>
            </a:xfrm>
            <a:custGeom>
              <a:avLst/>
              <a:gdLst/>
              <a:ahLst/>
              <a:cxnLst/>
              <a:rect l="l" t="t" r="r" b="b"/>
              <a:pathLst>
                <a:path w="19807" h="14068" extrusionOk="0">
                  <a:moveTo>
                    <a:pt x="959" y="1"/>
                  </a:moveTo>
                  <a:cubicBezTo>
                    <a:pt x="430" y="1"/>
                    <a:pt x="0" y="430"/>
                    <a:pt x="0" y="959"/>
                  </a:cubicBezTo>
                  <a:lnTo>
                    <a:pt x="0" y="13110"/>
                  </a:lnTo>
                  <a:cubicBezTo>
                    <a:pt x="0" y="13639"/>
                    <a:pt x="430" y="14068"/>
                    <a:pt x="959" y="14068"/>
                  </a:cubicBezTo>
                  <a:lnTo>
                    <a:pt x="18849" y="14068"/>
                  </a:lnTo>
                  <a:cubicBezTo>
                    <a:pt x="19378" y="14068"/>
                    <a:pt x="19807" y="13639"/>
                    <a:pt x="19807" y="13110"/>
                  </a:cubicBezTo>
                  <a:lnTo>
                    <a:pt x="19807" y="959"/>
                  </a:lnTo>
                  <a:cubicBezTo>
                    <a:pt x="19807" y="430"/>
                    <a:pt x="19378" y="1"/>
                    <a:pt x="18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67;p39">
              <a:extLst>
                <a:ext uri="{FF2B5EF4-FFF2-40B4-BE49-F238E27FC236}">
                  <a16:creationId xmlns:a16="http://schemas.microsoft.com/office/drawing/2014/main" id="{F18C6AF4-DBCD-46A7-BB65-863660EBBC37}"/>
                </a:ext>
              </a:extLst>
            </p:cNvPr>
            <p:cNvSpPr/>
            <p:nvPr/>
          </p:nvSpPr>
          <p:spPr>
            <a:xfrm>
              <a:off x="3256963" y="3150100"/>
              <a:ext cx="335775" cy="223225"/>
            </a:xfrm>
            <a:custGeom>
              <a:avLst/>
              <a:gdLst/>
              <a:ahLst/>
              <a:cxnLst/>
              <a:rect l="l" t="t" r="r" b="b"/>
              <a:pathLst>
                <a:path w="13431" h="8929" extrusionOk="0">
                  <a:moveTo>
                    <a:pt x="0" y="1"/>
                  </a:moveTo>
                  <a:lnTo>
                    <a:pt x="0" y="8928"/>
                  </a:lnTo>
                  <a:lnTo>
                    <a:pt x="13430" y="8928"/>
                  </a:lnTo>
                  <a:lnTo>
                    <a:pt x="134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8;p39">
              <a:extLst>
                <a:ext uri="{FF2B5EF4-FFF2-40B4-BE49-F238E27FC236}">
                  <a16:creationId xmlns:a16="http://schemas.microsoft.com/office/drawing/2014/main" id="{0D22AC09-BC1E-40C8-9CCC-097680B404C7}"/>
                </a:ext>
              </a:extLst>
            </p:cNvPr>
            <p:cNvSpPr/>
            <p:nvPr/>
          </p:nvSpPr>
          <p:spPr>
            <a:xfrm>
              <a:off x="3592713" y="3150100"/>
              <a:ext cx="95650" cy="223225"/>
            </a:xfrm>
            <a:custGeom>
              <a:avLst/>
              <a:gdLst/>
              <a:ahLst/>
              <a:cxnLst/>
              <a:rect l="l" t="t" r="r" b="b"/>
              <a:pathLst>
                <a:path w="3826" h="8929" extrusionOk="0">
                  <a:moveTo>
                    <a:pt x="0" y="1"/>
                  </a:moveTo>
                  <a:lnTo>
                    <a:pt x="0" y="8928"/>
                  </a:lnTo>
                  <a:lnTo>
                    <a:pt x="3825" y="8928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rgbClr val="000000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9;p39">
              <a:extLst>
                <a:ext uri="{FF2B5EF4-FFF2-40B4-BE49-F238E27FC236}">
                  <a16:creationId xmlns:a16="http://schemas.microsoft.com/office/drawing/2014/main" id="{C5FDBA52-4CB4-4563-9005-2BEA84473460}"/>
                </a:ext>
              </a:extLst>
            </p:cNvPr>
            <p:cNvSpPr/>
            <p:nvPr/>
          </p:nvSpPr>
          <p:spPr>
            <a:xfrm>
              <a:off x="3280888" y="3174025"/>
              <a:ext cx="383600" cy="175350"/>
            </a:xfrm>
            <a:custGeom>
              <a:avLst/>
              <a:gdLst/>
              <a:ahLst/>
              <a:cxnLst/>
              <a:rect l="l" t="t" r="r" b="b"/>
              <a:pathLst>
                <a:path w="15344" h="7014" extrusionOk="0">
                  <a:moveTo>
                    <a:pt x="639" y="1"/>
                  </a:moveTo>
                  <a:cubicBezTo>
                    <a:pt x="286" y="1"/>
                    <a:pt x="0" y="286"/>
                    <a:pt x="0" y="640"/>
                  </a:cubicBezTo>
                  <a:lnTo>
                    <a:pt x="0" y="6375"/>
                  </a:lnTo>
                  <a:cubicBezTo>
                    <a:pt x="0" y="6729"/>
                    <a:pt x="286" y="7014"/>
                    <a:pt x="639" y="7014"/>
                  </a:cubicBezTo>
                  <a:lnTo>
                    <a:pt x="14704" y="7014"/>
                  </a:lnTo>
                  <a:cubicBezTo>
                    <a:pt x="15057" y="7014"/>
                    <a:pt x="15343" y="6729"/>
                    <a:pt x="15343" y="6375"/>
                  </a:cubicBezTo>
                  <a:lnTo>
                    <a:pt x="15343" y="640"/>
                  </a:lnTo>
                  <a:cubicBezTo>
                    <a:pt x="15343" y="286"/>
                    <a:pt x="15057" y="1"/>
                    <a:pt x="14704" y="1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0;p39">
              <a:extLst>
                <a:ext uri="{FF2B5EF4-FFF2-40B4-BE49-F238E27FC236}">
                  <a16:creationId xmlns:a16="http://schemas.microsoft.com/office/drawing/2014/main" id="{AA19E387-EE44-48B5-9963-16F2AE5BF4C4}"/>
                </a:ext>
              </a:extLst>
            </p:cNvPr>
            <p:cNvSpPr/>
            <p:nvPr/>
          </p:nvSpPr>
          <p:spPr>
            <a:xfrm>
              <a:off x="3225088" y="3437050"/>
              <a:ext cx="495175" cy="31900"/>
            </a:xfrm>
            <a:custGeom>
              <a:avLst/>
              <a:gdLst/>
              <a:ahLst/>
              <a:cxnLst/>
              <a:rect l="l" t="t" r="r" b="b"/>
              <a:pathLst>
                <a:path w="19807" h="1276" extrusionOk="0">
                  <a:moveTo>
                    <a:pt x="0" y="1"/>
                  </a:moveTo>
                  <a:lnTo>
                    <a:pt x="0" y="317"/>
                  </a:lnTo>
                  <a:cubicBezTo>
                    <a:pt x="0" y="846"/>
                    <a:pt x="430" y="1275"/>
                    <a:pt x="959" y="1275"/>
                  </a:cubicBezTo>
                  <a:lnTo>
                    <a:pt x="18849" y="1275"/>
                  </a:lnTo>
                  <a:cubicBezTo>
                    <a:pt x="19378" y="1275"/>
                    <a:pt x="19807" y="846"/>
                    <a:pt x="19807" y="317"/>
                  </a:cubicBezTo>
                  <a:lnTo>
                    <a:pt x="19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1;p39">
              <a:extLst>
                <a:ext uri="{FF2B5EF4-FFF2-40B4-BE49-F238E27FC236}">
                  <a16:creationId xmlns:a16="http://schemas.microsoft.com/office/drawing/2014/main" id="{303511C6-899D-45E2-BEC7-FFFC4ADE52FB}"/>
                </a:ext>
              </a:extLst>
            </p:cNvPr>
            <p:cNvSpPr/>
            <p:nvPr/>
          </p:nvSpPr>
          <p:spPr>
            <a:xfrm>
              <a:off x="3225088" y="3117550"/>
              <a:ext cx="24925" cy="319525"/>
            </a:xfrm>
            <a:custGeom>
              <a:avLst/>
              <a:gdLst/>
              <a:ahLst/>
              <a:cxnLst/>
              <a:rect l="l" t="t" r="r" b="b"/>
              <a:pathLst>
                <a:path w="997" h="12781" extrusionOk="0">
                  <a:moveTo>
                    <a:pt x="997" y="1"/>
                  </a:moveTo>
                  <a:cubicBezTo>
                    <a:pt x="458" y="2"/>
                    <a:pt x="0" y="431"/>
                    <a:pt x="0" y="960"/>
                  </a:cubicBezTo>
                  <a:lnTo>
                    <a:pt x="0" y="12781"/>
                  </a:lnTo>
                  <a:lnTo>
                    <a:pt x="997" y="12781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72;p39">
              <a:extLst>
                <a:ext uri="{FF2B5EF4-FFF2-40B4-BE49-F238E27FC236}">
                  <a16:creationId xmlns:a16="http://schemas.microsoft.com/office/drawing/2014/main" id="{28C56B29-0CBB-4011-A947-6CF91C618397}"/>
                </a:ext>
              </a:extLst>
            </p:cNvPr>
            <p:cNvSpPr/>
            <p:nvPr/>
          </p:nvSpPr>
          <p:spPr>
            <a:xfrm>
              <a:off x="3225088" y="3437050"/>
              <a:ext cx="23950" cy="31975"/>
            </a:xfrm>
            <a:custGeom>
              <a:avLst/>
              <a:gdLst/>
              <a:ahLst/>
              <a:cxnLst/>
              <a:rect l="l" t="t" r="r" b="b"/>
              <a:pathLst>
                <a:path w="958" h="1279" extrusionOk="0">
                  <a:moveTo>
                    <a:pt x="0" y="1"/>
                  </a:moveTo>
                  <a:lnTo>
                    <a:pt x="0" y="320"/>
                  </a:lnTo>
                  <a:cubicBezTo>
                    <a:pt x="0" y="849"/>
                    <a:pt x="429" y="1278"/>
                    <a:pt x="958" y="1278"/>
                  </a:cubicBez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73;p39">
              <a:extLst>
                <a:ext uri="{FF2B5EF4-FFF2-40B4-BE49-F238E27FC236}">
                  <a16:creationId xmlns:a16="http://schemas.microsoft.com/office/drawing/2014/main" id="{9F8F3CD9-1705-4717-9F57-79ADFAC6759F}"/>
                </a:ext>
              </a:extLst>
            </p:cNvPr>
            <p:cNvSpPr/>
            <p:nvPr/>
          </p:nvSpPr>
          <p:spPr>
            <a:xfrm>
              <a:off x="3592713" y="3175000"/>
              <a:ext cx="71775" cy="174375"/>
            </a:xfrm>
            <a:custGeom>
              <a:avLst/>
              <a:gdLst/>
              <a:ahLst/>
              <a:cxnLst/>
              <a:rect l="l" t="t" r="r" b="b"/>
              <a:pathLst>
                <a:path w="2871" h="6975" extrusionOk="0">
                  <a:moveTo>
                    <a:pt x="0" y="1"/>
                  </a:moveTo>
                  <a:lnTo>
                    <a:pt x="0" y="6975"/>
                  </a:lnTo>
                  <a:lnTo>
                    <a:pt x="2231" y="6975"/>
                  </a:lnTo>
                  <a:cubicBezTo>
                    <a:pt x="2584" y="6975"/>
                    <a:pt x="2870" y="6690"/>
                    <a:pt x="2870" y="6336"/>
                  </a:cubicBezTo>
                  <a:lnTo>
                    <a:pt x="2870" y="638"/>
                  </a:lnTo>
                  <a:cubicBezTo>
                    <a:pt x="2870" y="287"/>
                    <a:pt x="2584" y="1"/>
                    <a:pt x="2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4;p39">
              <a:extLst>
                <a:ext uri="{FF2B5EF4-FFF2-40B4-BE49-F238E27FC236}">
                  <a16:creationId xmlns:a16="http://schemas.microsoft.com/office/drawing/2014/main" id="{65BE96CA-ABE4-4224-9BBA-ABD6419C11DD}"/>
                </a:ext>
              </a:extLst>
            </p:cNvPr>
            <p:cNvSpPr/>
            <p:nvPr/>
          </p:nvSpPr>
          <p:spPr>
            <a:xfrm>
              <a:off x="3218113" y="3110275"/>
              <a:ext cx="510125" cy="398525"/>
            </a:xfrm>
            <a:custGeom>
              <a:avLst/>
              <a:gdLst/>
              <a:ahLst/>
              <a:cxnLst/>
              <a:rect l="l" t="t" r="r" b="b"/>
              <a:pathLst>
                <a:path w="20405" h="15941" extrusionOk="0">
                  <a:moveTo>
                    <a:pt x="19148" y="598"/>
                  </a:moveTo>
                  <a:cubicBezTo>
                    <a:pt x="19511" y="598"/>
                    <a:pt x="19807" y="893"/>
                    <a:pt x="19807" y="1257"/>
                  </a:cubicBezTo>
                  <a:lnTo>
                    <a:pt x="19807" y="12793"/>
                  </a:lnTo>
                  <a:lnTo>
                    <a:pt x="599" y="12793"/>
                  </a:lnTo>
                  <a:lnTo>
                    <a:pt x="599" y="1258"/>
                  </a:lnTo>
                  <a:cubicBezTo>
                    <a:pt x="599" y="893"/>
                    <a:pt x="893" y="598"/>
                    <a:pt x="1258" y="598"/>
                  </a:cubicBezTo>
                  <a:close/>
                  <a:moveTo>
                    <a:pt x="19806" y="13390"/>
                  </a:moveTo>
                  <a:lnTo>
                    <a:pt x="19806" y="13408"/>
                  </a:lnTo>
                  <a:cubicBezTo>
                    <a:pt x="19807" y="13771"/>
                    <a:pt x="19511" y="14068"/>
                    <a:pt x="19148" y="14068"/>
                  </a:cubicBezTo>
                  <a:lnTo>
                    <a:pt x="1258" y="14068"/>
                  </a:lnTo>
                  <a:cubicBezTo>
                    <a:pt x="893" y="14068"/>
                    <a:pt x="598" y="13771"/>
                    <a:pt x="598" y="13408"/>
                  </a:cubicBezTo>
                  <a:lnTo>
                    <a:pt x="598" y="13390"/>
                  </a:lnTo>
                  <a:close/>
                  <a:moveTo>
                    <a:pt x="18532" y="14665"/>
                  </a:moveTo>
                  <a:lnTo>
                    <a:pt x="18532" y="15302"/>
                  </a:lnTo>
                  <a:lnTo>
                    <a:pt x="18516" y="15302"/>
                  </a:lnTo>
                  <a:lnTo>
                    <a:pt x="18516" y="15303"/>
                  </a:lnTo>
                  <a:cubicBezTo>
                    <a:pt x="18516" y="15335"/>
                    <a:pt x="18495" y="15342"/>
                    <a:pt x="18495" y="15342"/>
                  </a:cubicBezTo>
                  <a:lnTo>
                    <a:pt x="17237" y="15342"/>
                  </a:lnTo>
                  <a:cubicBezTo>
                    <a:pt x="17226" y="15342"/>
                    <a:pt x="17216" y="15334"/>
                    <a:pt x="17216" y="15321"/>
                  </a:cubicBezTo>
                  <a:lnTo>
                    <a:pt x="17216" y="14665"/>
                  </a:lnTo>
                  <a:close/>
                  <a:moveTo>
                    <a:pt x="3188" y="14665"/>
                  </a:moveTo>
                  <a:lnTo>
                    <a:pt x="3188" y="15322"/>
                  </a:lnTo>
                  <a:cubicBezTo>
                    <a:pt x="3188" y="15334"/>
                    <a:pt x="3180" y="15343"/>
                    <a:pt x="3167" y="15343"/>
                  </a:cubicBezTo>
                  <a:lnTo>
                    <a:pt x="1893" y="15343"/>
                  </a:lnTo>
                  <a:cubicBezTo>
                    <a:pt x="1882" y="15343"/>
                    <a:pt x="1873" y="15334"/>
                    <a:pt x="1873" y="15322"/>
                  </a:cubicBezTo>
                  <a:lnTo>
                    <a:pt x="1873" y="14665"/>
                  </a:lnTo>
                  <a:close/>
                  <a:moveTo>
                    <a:pt x="1258" y="1"/>
                  </a:moveTo>
                  <a:cubicBezTo>
                    <a:pt x="563" y="1"/>
                    <a:pt x="1" y="563"/>
                    <a:pt x="1" y="1257"/>
                  </a:cubicBezTo>
                  <a:lnTo>
                    <a:pt x="1" y="13408"/>
                  </a:lnTo>
                  <a:cubicBezTo>
                    <a:pt x="1" y="14102"/>
                    <a:pt x="563" y="14665"/>
                    <a:pt x="1258" y="14665"/>
                  </a:cubicBezTo>
                  <a:lnTo>
                    <a:pt x="1276" y="14665"/>
                  </a:lnTo>
                  <a:lnTo>
                    <a:pt x="1276" y="15322"/>
                  </a:lnTo>
                  <a:cubicBezTo>
                    <a:pt x="1276" y="15664"/>
                    <a:pt x="1552" y="15940"/>
                    <a:pt x="1893" y="15940"/>
                  </a:cubicBezTo>
                  <a:lnTo>
                    <a:pt x="3167" y="15940"/>
                  </a:lnTo>
                  <a:cubicBezTo>
                    <a:pt x="3510" y="15940"/>
                    <a:pt x="3785" y="15664"/>
                    <a:pt x="3785" y="15322"/>
                  </a:cubicBezTo>
                  <a:lnTo>
                    <a:pt x="3785" y="14665"/>
                  </a:lnTo>
                  <a:lnTo>
                    <a:pt x="16618" y="14665"/>
                  </a:lnTo>
                  <a:lnTo>
                    <a:pt x="16618" y="15322"/>
                  </a:lnTo>
                  <a:cubicBezTo>
                    <a:pt x="16618" y="15664"/>
                    <a:pt x="16895" y="15940"/>
                    <a:pt x="17236" y="15940"/>
                  </a:cubicBezTo>
                  <a:lnTo>
                    <a:pt x="18510" y="15940"/>
                  </a:lnTo>
                  <a:cubicBezTo>
                    <a:pt x="18851" y="15940"/>
                    <a:pt x="19128" y="15664"/>
                    <a:pt x="19128" y="15322"/>
                  </a:cubicBezTo>
                  <a:lnTo>
                    <a:pt x="19128" y="14665"/>
                  </a:lnTo>
                  <a:lnTo>
                    <a:pt x="19145" y="14665"/>
                  </a:lnTo>
                  <a:cubicBezTo>
                    <a:pt x="19840" y="14665"/>
                    <a:pt x="20403" y="14102"/>
                    <a:pt x="20403" y="13408"/>
                  </a:cubicBezTo>
                  <a:lnTo>
                    <a:pt x="20403" y="1257"/>
                  </a:lnTo>
                  <a:cubicBezTo>
                    <a:pt x="20404" y="565"/>
                    <a:pt x="19841" y="1"/>
                    <a:pt x="19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5;p39">
              <a:extLst>
                <a:ext uri="{FF2B5EF4-FFF2-40B4-BE49-F238E27FC236}">
                  <a16:creationId xmlns:a16="http://schemas.microsoft.com/office/drawing/2014/main" id="{C1E77EB5-F117-45F7-A5E9-13F6B9E4AAC0}"/>
                </a:ext>
              </a:extLst>
            </p:cNvPr>
            <p:cNvSpPr/>
            <p:nvPr/>
          </p:nvSpPr>
          <p:spPr>
            <a:xfrm>
              <a:off x="3249988" y="3142125"/>
              <a:ext cx="446350" cy="239125"/>
            </a:xfrm>
            <a:custGeom>
              <a:avLst/>
              <a:gdLst/>
              <a:ahLst/>
              <a:cxnLst/>
              <a:rect l="l" t="t" r="r" b="b"/>
              <a:pathLst>
                <a:path w="17854" h="9565" extrusionOk="0">
                  <a:moveTo>
                    <a:pt x="6965" y="3057"/>
                  </a:moveTo>
                  <a:lnTo>
                    <a:pt x="7935" y="8048"/>
                  </a:lnTo>
                  <a:cubicBezTo>
                    <a:pt x="7964" y="8188"/>
                    <a:pt x="8085" y="8289"/>
                    <a:pt x="8227" y="8289"/>
                  </a:cubicBezTo>
                  <a:cubicBezTo>
                    <a:pt x="8370" y="8289"/>
                    <a:pt x="8493" y="8188"/>
                    <a:pt x="8520" y="8048"/>
                  </a:cubicBezTo>
                  <a:lnTo>
                    <a:pt x="9270" y="4190"/>
                  </a:lnTo>
                  <a:lnTo>
                    <a:pt x="9551" y="5201"/>
                  </a:lnTo>
                  <a:cubicBezTo>
                    <a:pt x="9587" y="5331"/>
                    <a:pt x="9704" y="5420"/>
                    <a:pt x="9839" y="5420"/>
                  </a:cubicBezTo>
                  <a:lnTo>
                    <a:pt x="13390" y="5420"/>
                  </a:lnTo>
                  <a:lnTo>
                    <a:pt x="13390" y="8967"/>
                  </a:lnTo>
                  <a:lnTo>
                    <a:pt x="598" y="8967"/>
                  </a:lnTo>
                  <a:lnTo>
                    <a:pt x="598" y="5420"/>
                  </a:lnTo>
                  <a:lnTo>
                    <a:pt x="4264" y="5420"/>
                  </a:lnTo>
                  <a:cubicBezTo>
                    <a:pt x="4395" y="5420"/>
                    <a:pt x="4510" y="5335"/>
                    <a:pt x="4549" y="5211"/>
                  </a:cubicBezTo>
                  <a:lnTo>
                    <a:pt x="4746" y="4576"/>
                  </a:lnTo>
                  <a:lnTo>
                    <a:pt x="5464" y="7116"/>
                  </a:lnTo>
                  <a:cubicBezTo>
                    <a:pt x="5499" y="7244"/>
                    <a:pt x="5617" y="7333"/>
                    <a:pt x="5750" y="7333"/>
                  </a:cubicBezTo>
                  <a:cubicBezTo>
                    <a:pt x="5753" y="7333"/>
                    <a:pt x="5756" y="7333"/>
                    <a:pt x="5759" y="7333"/>
                  </a:cubicBezTo>
                  <a:cubicBezTo>
                    <a:pt x="5895" y="7330"/>
                    <a:pt x="6011" y="7235"/>
                    <a:pt x="6042" y="7101"/>
                  </a:cubicBezTo>
                  <a:lnTo>
                    <a:pt x="6965" y="3057"/>
                  </a:lnTo>
                  <a:close/>
                  <a:moveTo>
                    <a:pt x="299" y="0"/>
                  </a:moveTo>
                  <a:cubicBezTo>
                    <a:pt x="135" y="0"/>
                    <a:pt x="1" y="134"/>
                    <a:pt x="1" y="299"/>
                  </a:cubicBezTo>
                  <a:lnTo>
                    <a:pt x="1" y="9265"/>
                  </a:lnTo>
                  <a:cubicBezTo>
                    <a:pt x="1" y="9432"/>
                    <a:pt x="135" y="9565"/>
                    <a:pt x="299" y="9565"/>
                  </a:cubicBezTo>
                  <a:lnTo>
                    <a:pt x="14983" y="9565"/>
                  </a:lnTo>
                  <a:cubicBezTo>
                    <a:pt x="15136" y="9565"/>
                    <a:pt x="15272" y="9456"/>
                    <a:pt x="15291" y="9303"/>
                  </a:cubicBezTo>
                  <a:cubicBezTo>
                    <a:pt x="15313" y="9122"/>
                    <a:pt x="15171" y="8967"/>
                    <a:pt x="14993" y="8967"/>
                  </a:cubicBezTo>
                  <a:lnTo>
                    <a:pt x="14027" y="8967"/>
                  </a:lnTo>
                  <a:lnTo>
                    <a:pt x="14027" y="638"/>
                  </a:lnTo>
                  <a:lnTo>
                    <a:pt x="17256" y="638"/>
                  </a:lnTo>
                  <a:lnTo>
                    <a:pt x="17256" y="8967"/>
                  </a:lnTo>
                  <a:lnTo>
                    <a:pt x="16288" y="8967"/>
                  </a:lnTo>
                  <a:cubicBezTo>
                    <a:pt x="16135" y="8967"/>
                    <a:pt x="15999" y="9077"/>
                    <a:pt x="15981" y="9228"/>
                  </a:cubicBezTo>
                  <a:cubicBezTo>
                    <a:pt x="15958" y="9411"/>
                    <a:pt x="16099" y="9565"/>
                    <a:pt x="16277" y="9565"/>
                  </a:cubicBezTo>
                  <a:lnTo>
                    <a:pt x="17555" y="9565"/>
                  </a:lnTo>
                  <a:cubicBezTo>
                    <a:pt x="17721" y="9565"/>
                    <a:pt x="17854" y="9432"/>
                    <a:pt x="17854" y="9267"/>
                  </a:cubicBezTo>
                  <a:lnTo>
                    <a:pt x="17854" y="300"/>
                  </a:lnTo>
                  <a:cubicBezTo>
                    <a:pt x="17854" y="135"/>
                    <a:pt x="17721" y="1"/>
                    <a:pt x="17555" y="1"/>
                  </a:cubicBezTo>
                  <a:lnTo>
                    <a:pt x="2580" y="1"/>
                  </a:lnTo>
                  <a:cubicBezTo>
                    <a:pt x="2426" y="1"/>
                    <a:pt x="2290" y="111"/>
                    <a:pt x="2272" y="263"/>
                  </a:cubicBezTo>
                  <a:cubicBezTo>
                    <a:pt x="2250" y="445"/>
                    <a:pt x="2392" y="600"/>
                    <a:pt x="2568" y="600"/>
                  </a:cubicBezTo>
                  <a:lnTo>
                    <a:pt x="13432" y="600"/>
                  </a:lnTo>
                  <a:lnTo>
                    <a:pt x="13432" y="4784"/>
                  </a:lnTo>
                  <a:lnTo>
                    <a:pt x="10082" y="4784"/>
                  </a:lnTo>
                  <a:lnTo>
                    <a:pt x="9522" y="2789"/>
                  </a:lnTo>
                  <a:cubicBezTo>
                    <a:pt x="9486" y="2659"/>
                    <a:pt x="9368" y="2570"/>
                    <a:pt x="9234" y="2570"/>
                  </a:cubicBezTo>
                  <a:cubicBezTo>
                    <a:pt x="9230" y="2570"/>
                    <a:pt x="9226" y="2570"/>
                    <a:pt x="9222" y="2570"/>
                  </a:cubicBezTo>
                  <a:cubicBezTo>
                    <a:pt x="9084" y="2576"/>
                    <a:pt x="8967" y="2676"/>
                    <a:pt x="8941" y="2812"/>
                  </a:cubicBezTo>
                  <a:lnTo>
                    <a:pt x="8241" y="6415"/>
                  </a:lnTo>
                  <a:lnTo>
                    <a:pt x="7291" y="1535"/>
                  </a:lnTo>
                  <a:cubicBezTo>
                    <a:pt x="7264" y="1396"/>
                    <a:pt x="7143" y="1295"/>
                    <a:pt x="7003" y="1293"/>
                  </a:cubicBezTo>
                  <a:cubicBezTo>
                    <a:pt x="7001" y="1293"/>
                    <a:pt x="6999" y="1293"/>
                    <a:pt x="6997" y="1293"/>
                  </a:cubicBezTo>
                  <a:cubicBezTo>
                    <a:pt x="6860" y="1293"/>
                    <a:pt x="6739" y="1389"/>
                    <a:pt x="6708" y="1524"/>
                  </a:cubicBezTo>
                  <a:lnTo>
                    <a:pt x="5725" y="5816"/>
                  </a:lnTo>
                  <a:lnTo>
                    <a:pt x="5050" y="3426"/>
                  </a:lnTo>
                  <a:cubicBezTo>
                    <a:pt x="5014" y="3299"/>
                    <a:pt x="4898" y="3210"/>
                    <a:pt x="4766" y="3209"/>
                  </a:cubicBezTo>
                  <a:cubicBezTo>
                    <a:pt x="4765" y="3209"/>
                    <a:pt x="4764" y="3209"/>
                    <a:pt x="4764" y="3209"/>
                  </a:cubicBezTo>
                  <a:cubicBezTo>
                    <a:pt x="4634" y="3209"/>
                    <a:pt x="4515" y="3294"/>
                    <a:pt x="4477" y="3419"/>
                  </a:cubicBezTo>
                  <a:lnTo>
                    <a:pt x="4044" y="4823"/>
                  </a:lnTo>
                  <a:lnTo>
                    <a:pt x="599" y="4823"/>
                  </a:lnTo>
                  <a:lnTo>
                    <a:pt x="599" y="598"/>
                  </a:lnTo>
                  <a:lnTo>
                    <a:pt x="1247" y="598"/>
                  </a:lnTo>
                  <a:cubicBezTo>
                    <a:pt x="1400" y="598"/>
                    <a:pt x="1536" y="488"/>
                    <a:pt x="1555" y="336"/>
                  </a:cubicBezTo>
                  <a:cubicBezTo>
                    <a:pt x="1577" y="155"/>
                    <a:pt x="1435" y="0"/>
                    <a:pt x="1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6;p39">
              <a:extLst>
                <a:ext uri="{FF2B5EF4-FFF2-40B4-BE49-F238E27FC236}">
                  <a16:creationId xmlns:a16="http://schemas.microsoft.com/office/drawing/2014/main" id="{46066EC6-AB72-4922-B03C-AAA5772FD08E}"/>
                </a:ext>
              </a:extLst>
            </p:cNvPr>
            <p:cNvSpPr/>
            <p:nvPr/>
          </p:nvSpPr>
          <p:spPr>
            <a:xfrm>
              <a:off x="3480813" y="3398200"/>
              <a:ext cx="31950" cy="14975"/>
            </a:xfrm>
            <a:custGeom>
              <a:avLst/>
              <a:gdLst/>
              <a:ahLst/>
              <a:cxnLst/>
              <a:rect l="l" t="t" r="r" b="b"/>
              <a:pathLst>
                <a:path w="1278" h="599" extrusionOk="0">
                  <a:moveTo>
                    <a:pt x="331" y="0"/>
                  </a:moveTo>
                  <a:cubicBezTo>
                    <a:pt x="178" y="0"/>
                    <a:pt x="42" y="110"/>
                    <a:pt x="24" y="262"/>
                  </a:cubicBezTo>
                  <a:cubicBezTo>
                    <a:pt x="1" y="444"/>
                    <a:pt x="142" y="598"/>
                    <a:pt x="320" y="598"/>
                  </a:cubicBezTo>
                  <a:lnTo>
                    <a:pt x="948" y="598"/>
                  </a:lnTo>
                  <a:cubicBezTo>
                    <a:pt x="1101" y="598"/>
                    <a:pt x="1237" y="488"/>
                    <a:pt x="1256" y="336"/>
                  </a:cubicBezTo>
                  <a:cubicBezTo>
                    <a:pt x="1278" y="155"/>
                    <a:pt x="1136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7;p39">
              <a:extLst>
                <a:ext uri="{FF2B5EF4-FFF2-40B4-BE49-F238E27FC236}">
                  <a16:creationId xmlns:a16="http://schemas.microsoft.com/office/drawing/2014/main" id="{37B4EE43-A1A4-42D7-9D64-FBE186ADC267}"/>
                </a:ext>
              </a:extLst>
            </p:cNvPr>
            <p:cNvSpPr/>
            <p:nvPr/>
          </p:nvSpPr>
          <p:spPr>
            <a:xfrm>
              <a:off x="3384988" y="3398200"/>
              <a:ext cx="32325" cy="14975"/>
            </a:xfrm>
            <a:custGeom>
              <a:avLst/>
              <a:gdLst/>
              <a:ahLst/>
              <a:cxnLst/>
              <a:rect l="l" t="t" r="r" b="b"/>
              <a:pathLst>
                <a:path w="1293" h="599" extrusionOk="0">
                  <a:moveTo>
                    <a:pt x="331" y="0"/>
                  </a:moveTo>
                  <a:cubicBezTo>
                    <a:pt x="178" y="0"/>
                    <a:pt x="42" y="110"/>
                    <a:pt x="24" y="262"/>
                  </a:cubicBezTo>
                  <a:cubicBezTo>
                    <a:pt x="1" y="444"/>
                    <a:pt x="142" y="598"/>
                    <a:pt x="320" y="598"/>
                  </a:cubicBezTo>
                  <a:lnTo>
                    <a:pt x="951" y="598"/>
                  </a:lnTo>
                  <a:cubicBezTo>
                    <a:pt x="1092" y="598"/>
                    <a:pt x="1221" y="504"/>
                    <a:pt x="1251" y="366"/>
                  </a:cubicBezTo>
                  <a:cubicBezTo>
                    <a:pt x="1292" y="172"/>
                    <a:pt x="1145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8;p39">
              <a:extLst>
                <a:ext uri="{FF2B5EF4-FFF2-40B4-BE49-F238E27FC236}">
                  <a16:creationId xmlns:a16="http://schemas.microsoft.com/office/drawing/2014/main" id="{A00554AC-D44C-4C23-B910-6C94E5F30E72}"/>
                </a:ext>
              </a:extLst>
            </p:cNvPr>
            <p:cNvSpPr/>
            <p:nvPr/>
          </p:nvSpPr>
          <p:spPr>
            <a:xfrm>
              <a:off x="3528788" y="3398200"/>
              <a:ext cx="32250" cy="14975"/>
            </a:xfrm>
            <a:custGeom>
              <a:avLst/>
              <a:gdLst/>
              <a:ahLst/>
              <a:cxnLst/>
              <a:rect l="l" t="t" r="r" b="b"/>
              <a:pathLst>
                <a:path w="1290" h="599" extrusionOk="0">
                  <a:moveTo>
                    <a:pt x="331" y="0"/>
                  </a:moveTo>
                  <a:cubicBezTo>
                    <a:pt x="177" y="0"/>
                    <a:pt x="41" y="110"/>
                    <a:pt x="23" y="262"/>
                  </a:cubicBezTo>
                  <a:cubicBezTo>
                    <a:pt x="1" y="444"/>
                    <a:pt x="142" y="598"/>
                    <a:pt x="320" y="598"/>
                  </a:cubicBezTo>
                  <a:lnTo>
                    <a:pt x="950" y="598"/>
                  </a:lnTo>
                  <a:cubicBezTo>
                    <a:pt x="1091" y="598"/>
                    <a:pt x="1221" y="504"/>
                    <a:pt x="1250" y="366"/>
                  </a:cubicBezTo>
                  <a:cubicBezTo>
                    <a:pt x="1290" y="172"/>
                    <a:pt x="1143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9;p39">
              <a:extLst>
                <a:ext uri="{FF2B5EF4-FFF2-40B4-BE49-F238E27FC236}">
                  <a16:creationId xmlns:a16="http://schemas.microsoft.com/office/drawing/2014/main" id="{868E3CC2-4A7B-4DB6-8F62-6A901E52A026}"/>
                </a:ext>
              </a:extLst>
            </p:cNvPr>
            <p:cNvSpPr/>
            <p:nvPr/>
          </p:nvSpPr>
          <p:spPr>
            <a:xfrm>
              <a:off x="3664563" y="3398200"/>
              <a:ext cx="32275" cy="14975"/>
            </a:xfrm>
            <a:custGeom>
              <a:avLst/>
              <a:gdLst/>
              <a:ahLst/>
              <a:cxnLst/>
              <a:rect l="l" t="t" r="r" b="b"/>
              <a:pathLst>
                <a:path w="1291" h="599" extrusionOk="0">
                  <a:moveTo>
                    <a:pt x="330" y="0"/>
                  </a:moveTo>
                  <a:cubicBezTo>
                    <a:pt x="176" y="0"/>
                    <a:pt x="40" y="110"/>
                    <a:pt x="22" y="262"/>
                  </a:cubicBezTo>
                  <a:cubicBezTo>
                    <a:pt x="0" y="444"/>
                    <a:pt x="142" y="598"/>
                    <a:pt x="320" y="598"/>
                  </a:cubicBezTo>
                  <a:lnTo>
                    <a:pt x="949" y="598"/>
                  </a:lnTo>
                  <a:cubicBezTo>
                    <a:pt x="1091" y="598"/>
                    <a:pt x="1220" y="504"/>
                    <a:pt x="1250" y="366"/>
                  </a:cubicBezTo>
                  <a:cubicBezTo>
                    <a:pt x="1291" y="172"/>
                    <a:pt x="114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0;p39">
              <a:extLst>
                <a:ext uri="{FF2B5EF4-FFF2-40B4-BE49-F238E27FC236}">
                  <a16:creationId xmlns:a16="http://schemas.microsoft.com/office/drawing/2014/main" id="{BCE9CA2A-3D2B-4C79-8A6D-31E99FB03562}"/>
                </a:ext>
              </a:extLst>
            </p:cNvPr>
            <p:cNvSpPr/>
            <p:nvPr/>
          </p:nvSpPr>
          <p:spPr>
            <a:xfrm>
              <a:off x="3249238" y="3398175"/>
              <a:ext cx="31900" cy="14975"/>
            </a:xfrm>
            <a:custGeom>
              <a:avLst/>
              <a:gdLst/>
              <a:ahLst/>
              <a:cxnLst/>
              <a:rect l="l" t="t" r="r" b="b"/>
              <a:pathLst>
                <a:path w="1276" h="599" extrusionOk="0">
                  <a:moveTo>
                    <a:pt x="329" y="0"/>
                  </a:moveTo>
                  <a:cubicBezTo>
                    <a:pt x="176" y="0"/>
                    <a:pt x="40" y="110"/>
                    <a:pt x="21" y="262"/>
                  </a:cubicBezTo>
                  <a:cubicBezTo>
                    <a:pt x="0" y="444"/>
                    <a:pt x="142" y="598"/>
                    <a:pt x="319" y="598"/>
                  </a:cubicBezTo>
                  <a:lnTo>
                    <a:pt x="946" y="598"/>
                  </a:lnTo>
                  <a:cubicBezTo>
                    <a:pt x="1099" y="598"/>
                    <a:pt x="1235" y="488"/>
                    <a:pt x="1254" y="336"/>
                  </a:cubicBezTo>
                  <a:cubicBezTo>
                    <a:pt x="1276" y="154"/>
                    <a:pt x="1134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81;p39">
              <a:extLst>
                <a:ext uri="{FF2B5EF4-FFF2-40B4-BE49-F238E27FC236}">
                  <a16:creationId xmlns:a16="http://schemas.microsoft.com/office/drawing/2014/main" id="{6233A337-866B-40F6-BDE9-3CCE59E1790F}"/>
                </a:ext>
              </a:extLst>
            </p:cNvPr>
            <p:cNvSpPr/>
            <p:nvPr/>
          </p:nvSpPr>
          <p:spPr>
            <a:xfrm>
              <a:off x="3432913" y="3398200"/>
              <a:ext cx="32300" cy="14975"/>
            </a:xfrm>
            <a:custGeom>
              <a:avLst/>
              <a:gdLst/>
              <a:ahLst/>
              <a:cxnLst/>
              <a:rect l="l" t="t" r="r" b="b"/>
              <a:pathLst>
                <a:path w="1292" h="599" extrusionOk="0">
                  <a:moveTo>
                    <a:pt x="330" y="0"/>
                  </a:moveTo>
                  <a:cubicBezTo>
                    <a:pt x="177" y="0"/>
                    <a:pt x="41" y="110"/>
                    <a:pt x="23" y="262"/>
                  </a:cubicBezTo>
                  <a:cubicBezTo>
                    <a:pt x="0" y="444"/>
                    <a:pt x="142" y="598"/>
                    <a:pt x="320" y="598"/>
                  </a:cubicBezTo>
                  <a:lnTo>
                    <a:pt x="950" y="598"/>
                  </a:lnTo>
                  <a:cubicBezTo>
                    <a:pt x="1092" y="598"/>
                    <a:pt x="1220" y="504"/>
                    <a:pt x="1251" y="366"/>
                  </a:cubicBezTo>
                  <a:cubicBezTo>
                    <a:pt x="1292" y="172"/>
                    <a:pt x="1145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2;p39">
              <a:extLst>
                <a:ext uri="{FF2B5EF4-FFF2-40B4-BE49-F238E27FC236}">
                  <a16:creationId xmlns:a16="http://schemas.microsoft.com/office/drawing/2014/main" id="{F91874E3-023A-4324-827F-71C623D5DFA2}"/>
                </a:ext>
              </a:extLst>
            </p:cNvPr>
            <p:cNvSpPr/>
            <p:nvPr/>
          </p:nvSpPr>
          <p:spPr>
            <a:xfrm>
              <a:off x="3616588" y="3173975"/>
              <a:ext cx="31950" cy="15000"/>
            </a:xfrm>
            <a:custGeom>
              <a:avLst/>
              <a:gdLst/>
              <a:ahLst/>
              <a:cxnLst/>
              <a:rect l="l" t="t" r="r" b="b"/>
              <a:pathLst>
                <a:path w="1278" h="600" extrusionOk="0">
                  <a:moveTo>
                    <a:pt x="330" y="1"/>
                  </a:moveTo>
                  <a:cubicBezTo>
                    <a:pt x="177" y="1"/>
                    <a:pt x="41" y="111"/>
                    <a:pt x="24" y="263"/>
                  </a:cubicBezTo>
                  <a:cubicBezTo>
                    <a:pt x="0" y="445"/>
                    <a:pt x="142" y="600"/>
                    <a:pt x="320" y="600"/>
                  </a:cubicBezTo>
                  <a:lnTo>
                    <a:pt x="947" y="600"/>
                  </a:lnTo>
                  <a:cubicBezTo>
                    <a:pt x="1100" y="600"/>
                    <a:pt x="1236" y="490"/>
                    <a:pt x="1255" y="338"/>
                  </a:cubicBezTo>
                  <a:cubicBezTo>
                    <a:pt x="1277" y="156"/>
                    <a:pt x="1136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3;p39">
              <a:extLst>
                <a:ext uri="{FF2B5EF4-FFF2-40B4-BE49-F238E27FC236}">
                  <a16:creationId xmlns:a16="http://schemas.microsoft.com/office/drawing/2014/main" id="{C4D3277B-C9B9-491B-8EF7-F17181EF3E9B}"/>
                </a:ext>
              </a:extLst>
            </p:cNvPr>
            <p:cNvSpPr/>
            <p:nvPr/>
          </p:nvSpPr>
          <p:spPr>
            <a:xfrm>
              <a:off x="3616213" y="3205875"/>
              <a:ext cx="48300" cy="14975"/>
            </a:xfrm>
            <a:custGeom>
              <a:avLst/>
              <a:gdLst/>
              <a:ahLst/>
              <a:cxnLst/>
              <a:rect l="l" t="t" r="r" b="b"/>
              <a:pathLst>
                <a:path w="1932" h="599" extrusionOk="0">
                  <a:moveTo>
                    <a:pt x="343" y="0"/>
                  </a:moveTo>
                  <a:cubicBezTo>
                    <a:pt x="202" y="0"/>
                    <a:pt x="72" y="95"/>
                    <a:pt x="42" y="233"/>
                  </a:cubicBezTo>
                  <a:cubicBezTo>
                    <a:pt x="1" y="429"/>
                    <a:pt x="148" y="598"/>
                    <a:pt x="335" y="598"/>
                  </a:cubicBezTo>
                  <a:lnTo>
                    <a:pt x="1601" y="598"/>
                  </a:lnTo>
                  <a:cubicBezTo>
                    <a:pt x="1754" y="598"/>
                    <a:pt x="1890" y="489"/>
                    <a:pt x="1909" y="337"/>
                  </a:cubicBezTo>
                  <a:cubicBezTo>
                    <a:pt x="1931" y="155"/>
                    <a:pt x="1790" y="0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84;p39">
              <a:extLst>
                <a:ext uri="{FF2B5EF4-FFF2-40B4-BE49-F238E27FC236}">
                  <a16:creationId xmlns:a16="http://schemas.microsoft.com/office/drawing/2014/main" id="{930AE3E2-B6F0-4310-B9CA-3BB79E24FBA5}"/>
                </a:ext>
              </a:extLst>
            </p:cNvPr>
            <p:cNvSpPr/>
            <p:nvPr/>
          </p:nvSpPr>
          <p:spPr>
            <a:xfrm>
              <a:off x="3616588" y="3237800"/>
              <a:ext cx="31950" cy="14975"/>
            </a:xfrm>
            <a:custGeom>
              <a:avLst/>
              <a:gdLst/>
              <a:ahLst/>
              <a:cxnLst/>
              <a:rect l="l" t="t" r="r" b="b"/>
              <a:pathLst>
                <a:path w="1278" h="599" extrusionOk="0">
                  <a:moveTo>
                    <a:pt x="330" y="0"/>
                  </a:moveTo>
                  <a:cubicBezTo>
                    <a:pt x="177" y="0"/>
                    <a:pt x="41" y="110"/>
                    <a:pt x="24" y="262"/>
                  </a:cubicBezTo>
                  <a:cubicBezTo>
                    <a:pt x="0" y="442"/>
                    <a:pt x="142" y="598"/>
                    <a:pt x="320" y="598"/>
                  </a:cubicBezTo>
                  <a:lnTo>
                    <a:pt x="947" y="598"/>
                  </a:lnTo>
                  <a:cubicBezTo>
                    <a:pt x="1100" y="598"/>
                    <a:pt x="1236" y="488"/>
                    <a:pt x="1255" y="336"/>
                  </a:cubicBezTo>
                  <a:cubicBezTo>
                    <a:pt x="1277" y="154"/>
                    <a:pt x="1136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85;p39">
              <a:extLst>
                <a:ext uri="{FF2B5EF4-FFF2-40B4-BE49-F238E27FC236}">
                  <a16:creationId xmlns:a16="http://schemas.microsoft.com/office/drawing/2014/main" id="{0CBDCD95-566D-4435-8552-E9891A396A3A}"/>
                </a:ext>
              </a:extLst>
            </p:cNvPr>
            <p:cNvSpPr/>
            <p:nvPr/>
          </p:nvSpPr>
          <p:spPr>
            <a:xfrm>
              <a:off x="3616588" y="3270650"/>
              <a:ext cx="47925" cy="14975"/>
            </a:xfrm>
            <a:custGeom>
              <a:avLst/>
              <a:gdLst/>
              <a:ahLst/>
              <a:cxnLst/>
              <a:rect l="l" t="t" r="r" b="b"/>
              <a:pathLst>
                <a:path w="1917" h="599" extrusionOk="0">
                  <a:moveTo>
                    <a:pt x="330" y="1"/>
                  </a:moveTo>
                  <a:cubicBezTo>
                    <a:pt x="177" y="1"/>
                    <a:pt x="41" y="111"/>
                    <a:pt x="24" y="262"/>
                  </a:cubicBezTo>
                  <a:cubicBezTo>
                    <a:pt x="0" y="444"/>
                    <a:pt x="142" y="599"/>
                    <a:pt x="320" y="599"/>
                  </a:cubicBezTo>
                  <a:lnTo>
                    <a:pt x="1586" y="599"/>
                  </a:lnTo>
                  <a:cubicBezTo>
                    <a:pt x="1739" y="599"/>
                    <a:pt x="1875" y="489"/>
                    <a:pt x="1894" y="337"/>
                  </a:cubicBezTo>
                  <a:cubicBezTo>
                    <a:pt x="1916" y="155"/>
                    <a:pt x="1775" y="1"/>
                    <a:pt x="1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86;p39">
              <a:extLst>
                <a:ext uri="{FF2B5EF4-FFF2-40B4-BE49-F238E27FC236}">
                  <a16:creationId xmlns:a16="http://schemas.microsoft.com/office/drawing/2014/main" id="{92608846-F5DE-4E8B-AB58-E919986948AD}"/>
                </a:ext>
              </a:extLst>
            </p:cNvPr>
            <p:cNvSpPr/>
            <p:nvPr/>
          </p:nvSpPr>
          <p:spPr>
            <a:xfrm>
              <a:off x="3616588" y="3302525"/>
              <a:ext cx="31950" cy="15000"/>
            </a:xfrm>
            <a:custGeom>
              <a:avLst/>
              <a:gdLst/>
              <a:ahLst/>
              <a:cxnLst/>
              <a:rect l="l" t="t" r="r" b="b"/>
              <a:pathLst>
                <a:path w="1278" h="600" extrusionOk="0">
                  <a:moveTo>
                    <a:pt x="330" y="0"/>
                  </a:moveTo>
                  <a:cubicBezTo>
                    <a:pt x="177" y="0"/>
                    <a:pt x="41" y="110"/>
                    <a:pt x="24" y="262"/>
                  </a:cubicBezTo>
                  <a:cubicBezTo>
                    <a:pt x="0" y="444"/>
                    <a:pt x="142" y="599"/>
                    <a:pt x="320" y="599"/>
                  </a:cubicBezTo>
                  <a:lnTo>
                    <a:pt x="947" y="599"/>
                  </a:lnTo>
                  <a:cubicBezTo>
                    <a:pt x="1100" y="599"/>
                    <a:pt x="1236" y="489"/>
                    <a:pt x="1255" y="337"/>
                  </a:cubicBezTo>
                  <a:cubicBezTo>
                    <a:pt x="1277" y="155"/>
                    <a:pt x="1136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87;p39">
              <a:extLst>
                <a:ext uri="{FF2B5EF4-FFF2-40B4-BE49-F238E27FC236}">
                  <a16:creationId xmlns:a16="http://schemas.microsoft.com/office/drawing/2014/main" id="{8CB030D7-CE1C-491D-AC23-A140B448384D}"/>
                </a:ext>
              </a:extLst>
            </p:cNvPr>
            <p:cNvSpPr/>
            <p:nvPr/>
          </p:nvSpPr>
          <p:spPr>
            <a:xfrm>
              <a:off x="3616588" y="3334400"/>
              <a:ext cx="47925" cy="14975"/>
            </a:xfrm>
            <a:custGeom>
              <a:avLst/>
              <a:gdLst/>
              <a:ahLst/>
              <a:cxnLst/>
              <a:rect l="l" t="t" r="r" b="b"/>
              <a:pathLst>
                <a:path w="1917" h="599" extrusionOk="0">
                  <a:moveTo>
                    <a:pt x="330" y="1"/>
                  </a:moveTo>
                  <a:cubicBezTo>
                    <a:pt x="177" y="1"/>
                    <a:pt x="41" y="111"/>
                    <a:pt x="24" y="263"/>
                  </a:cubicBezTo>
                  <a:cubicBezTo>
                    <a:pt x="0" y="445"/>
                    <a:pt x="142" y="599"/>
                    <a:pt x="320" y="599"/>
                  </a:cubicBezTo>
                  <a:lnTo>
                    <a:pt x="1586" y="599"/>
                  </a:lnTo>
                  <a:cubicBezTo>
                    <a:pt x="1739" y="599"/>
                    <a:pt x="1875" y="489"/>
                    <a:pt x="1894" y="337"/>
                  </a:cubicBezTo>
                  <a:cubicBezTo>
                    <a:pt x="1916" y="155"/>
                    <a:pt x="1775" y="1"/>
                    <a:pt x="1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Freeform 19">
            <a:extLst>
              <a:ext uri="{FF2B5EF4-FFF2-40B4-BE49-F238E27FC236}">
                <a16:creationId xmlns:a16="http://schemas.microsoft.com/office/drawing/2014/main" id="{DF838236-766B-4C9E-A979-608C2A70103D}"/>
              </a:ext>
            </a:extLst>
          </p:cNvPr>
          <p:cNvSpPr/>
          <p:nvPr/>
        </p:nvSpPr>
        <p:spPr>
          <a:xfrm>
            <a:off x="8379397" y="1533013"/>
            <a:ext cx="720612" cy="661019"/>
          </a:xfrm>
          <a:custGeom>
            <a:avLst/>
            <a:gdLst/>
            <a:ahLst/>
            <a:cxnLst/>
            <a:rect l="l" t="t" r="r" b="b"/>
            <a:pathLst>
              <a:path w="1754030" h="2126097">
                <a:moveTo>
                  <a:pt x="0" y="0"/>
                </a:moveTo>
                <a:lnTo>
                  <a:pt x="1754029" y="0"/>
                </a:lnTo>
                <a:lnTo>
                  <a:pt x="1754029" y="2126097"/>
                </a:lnTo>
                <a:lnTo>
                  <a:pt x="0" y="2126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4" name="Google Shape;1146;p61">
            <a:extLst>
              <a:ext uri="{FF2B5EF4-FFF2-40B4-BE49-F238E27FC236}">
                <a16:creationId xmlns:a16="http://schemas.microsoft.com/office/drawing/2014/main" id="{6E015228-D980-483A-AE03-2FBCFB2E3338}"/>
              </a:ext>
            </a:extLst>
          </p:cNvPr>
          <p:cNvSpPr/>
          <p:nvPr/>
        </p:nvSpPr>
        <p:spPr>
          <a:xfrm>
            <a:off x="2632808" y="1616941"/>
            <a:ext cx="720613" cy="617908"/>
          </a:xfrm>
          <a:custGeom>
            <a:avLst/>
            <a:gdLst/>
            <a:ahLst/>
            <a:cxnLst/>
            <a:rect l="l" t="t" r="r" b="b"/>
            <a:pathLst>
              <a:path w="18262" h="16741" extrusionOk="0">
                <a:moveTo>
                  <a:pt x="5626" y="3003"/>
                </a:moveTo>
                <a:cubicBezTo>
                  <a:pt x="6141" y="3003"/>
                  <a:pt x="6655" y="3376"/>
                  <a:pt x="6655" y="4065"/>
                </a:cubicBezTo>
                <a:cubicBezTo>
                  <a:pt x="6655" y="4144"/>
                  <a:pt x="6616" y="4184"/>
                  <a:pt x="6616" y="4263"/>
                </a:cubicBezTo>
                <a:cubicBezTo>
                  <a:pt x="6576" y="4421"/>
                  <a:pt x="6497" y="4580"/>
                  <a:pt x="6457" y="4699"/>
                </a:cubicBezTo>
                <a:lnTo>
                  <a:pt x="6418" y="4778"/>
                </a:lnTo>
                <a:cubicBezTo>
                  <a:pt x="5942" y="5570"/>
                  <a:pt x="5348" y="6243"/>
                  <a:pt x="4595" y="6719"/>
                </a:cubicBezTo>
                <a:cubicBezTo>
                  <a:pt x="3843" y="6243"/>
                  <a:pt x="3209" y="5570"/>
                  <a:pt x="2773" y="4778"/>
                </a:cubicBezTo>
                <a:cubicBezTo>
                  <a:pt x="2773" y="4778"/>
                  <a:pt x="2734" y="4738"/>
                  <a:pt x="2734" y="4699"/>
                </a:cubicBezTo>
                <a:cubicBezTo>
                  <a:pt x="2654" y="4580"/>
                  <a:pt x="2615" y="4421"/>
                  <a:pt x="2575" y="4263"/>
                </a:cubicBezTo>
                <a:cubicBezTo>
                  <a:pt x="2575" y="4184"/>
                  <a:pt x="2575" y="4104"/>
                  <a:pt x="2575" y="4065"/>
                </a:cubicBezTo>
                <a:cubicBezTo>
                  <a:pt x="2575" y="3376"/>
                  <a:pt x="3102" y="3003"/>
                  <a:pt x="3627" y="3003"/>
                </a:cubicBezTo>
                <a:cubicBezTo>
                  <a:pt x="4068" y="3003"/>
                  <a:pt x="4508" y="3266"/>
                  <a:pt x="4635" y="3827"/>
                </a:cubicBezTo>
                <a:cubicBezTo>
                  <a:pt x="4762" y="3266"/>
                  <a:pt x="5194" y="3003"/>
                  <a:pt x="5626" y="3003"/>
                </a:cubicBezTo>
                <a:close/>
                <a:moveTo>
                  <a:pt x="4601" y="0"/>
                </a:moveTo>
                <a:cubicBezTo>
                  <a:pt x="4442" y="0"/>
                  <a:pt x="4282" y="8"/>
                  <a:pt x="4120" y="24"/>
                </a:cubicBezTo>
                <a:cubicBezTo>
                  <a:pt x="1783" y="262"/>
                  <a:pt x="0" y="2282"/>
                  <a:pt x="0" y="4659"/>
                </a:cubicBezTo>
                <a:cubicBezTo>
                  <a:pt x="0" y="4936"/>
                  <a:pt x="40" y="5253"/>
                  <a:pt x="80" y="5570"/>
                </a:cubicBezTo>
                <a:lnTo>
                  <a:pt x="80" y="5610"/>
                </a:lnTo>
                <a:cubicBezTo>
                  <a:pt x="238" y="6323"/>
                  <a:pt x="476" y="6996"/>
                  <a:pt x="793" y="7630"/>
                </a:cubicBezTo>
                <a:cubicBezTo>
                  <a:pt x="832" y="7749"/>
                  <a:pt x="911" y="7868"/>
                  <a:pt x="951" y="8026"/>
                </a:cubicBezTo>
                <a:cubicBezTo>
                  <a:pt x="2021" y="10086"/>
                  <a:pt x="4279" y="13255"/>
                  <a:pt x="9072" y="16701"/>
                </a:cubicBezTo>
                <a:lnTo>
                  <a:pt x="9151" y="16741"/>
                </a:lnTo>
                <a:cubicBezTo>
                  <a:pt x="9151" y="16741"/>
                  <a:pt x="9190" y="16701"/>
                  <a:pt x="9190" y="16701"/>
                </a:cubicBezTo>
                <a:cubicBezTo>
                  <a:pt x="14023" y="13215"/>
                  <a:pt x="16281" y="10046"/>
                  <a:pt x="17311" y="7986"/>
                </a:cubicBezTo>
                <a:lnTo>
                  <a:pt x="17509" y="7630"/>
                </a:lnTo>
                <a:cubicBezTo>
                  <a:pt x="17667" y="7194"/>
                  <a:pt x="17866" y="6758"/>
                  <a:pt x="17984" y="6323"/>
                </a:cubicBezTo>
                <a:cubicBezTo>
                  <a:pt x="18064" y="6085"/>
                  <a:pt x="18103" y="5847"/>
                  <a:pt x="18182" y="5610"/>
                </a:cubicBezTo>
                <a:cubicBezTo>
                  <a:pt x="18182" y="5610"/>
                  <a:pt x="18182" y="5570"/>
                  <a:pt x="18182" y="5570"/>
                </a:cubicBezTo>
                <a:cubicBezTo>
                  <a:pt x="18222" y="5253"/>
                  <a:pt x="18262" y="4936"/>
                  <a:pt x="18262" y="4659"/>
                </a:cubicBezTo>
                <a:cubicBezTo>
                  <a:pt x="18262" y="2084"/>
                  <a:pt x="16202" y="24"/>
                  <a:pt x="13667" y="24"/>
                </a:cubicBezTo>
                <a:cubicBezTo>
                  <a:pt x="11488" y="24"/>
                  <a:pt x="9626" y="1530"/>
                  <a:pt x="9151" y="3669"/>
                </a:cubicBezTo>
                <a:cubicBezTo>
                  <a:pt x="8671" y="1490"/>
                  <a:pt x="6780" y="0"/>
                  <a:pt x="4601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4E0916C2-F4EF-4AAF-95EA-84D03212741B}"/>
              </a:ext>
            </a:extLst>
          </p:cNvPr>
          <p:cNvCxnSpPr>
            <a:cxnSpLocks/>
          </p:cNvCxnSpPr>
          <p:nvPr/>
        </p:nvCxnSpPr>
        <p:spPr>
          <a:xfrm flipH="1">
            <a:off x="6326805" y="2870893"/>
            <a:ext cx="405033" cy="3908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98015D3A-DBF4-4D71-A8FF-E06BBEFEB8BC}"/>
              </a:ext>
            </a:extLst>
          </p:cNvPr>
          <p:cNvCxnSpPr>
            <a:cxnSpLocks/>
          </p:cNvCxnSpPr>
          <p:nvPr/>
        </p:nvCxnSpPr>
        <p:spPr>
          <a:xfrm>
            <a:off x="4672081" y="2870893"/>
            <a:ext cx="408292" cy="407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6111B75-70B6-46DA-B2F1-9D60275634AD}"/>
              </a:ext>
            </a:extLst>
          </p:cNvPr>
          <p:cNvCxnSpPr>
            <a:cxnSpLocks/>
          </p:cNvCxnSpPr>
          <p:nvPr/>
        </p:nvCxnSpPr>
        <p:spPr>
          <a:xfrm>
            <a:off x="5790348" y="5099226"/>
            <a:ext cx="0" cy="580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ángulo 81">
            <a:extLst>
              <a:ext uri="{FF2B5EF4-FFF2-40B4-BE49-F238E27FC236}">
                <a16:creationId xmlns:a16="http://schemas.microsoft.com/office/drawing/2014/main" id="{E7E578A9-F1C5-49D3-B0D2-AC80EA9FECC4}"/>
              </a:ext>
            </a:extLst>
          </p:cNvPr>
          <p:cNvSpPr/>
          <p:nvPr/>
        </p:nvSpPr>
        <p:spPr>
          <a:xfrm>
            <a:off x="3778772" y="5774695"/>
            <a:ext cx="3962400" cy="9032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tx1"/>
                </a:solidFill>
              </a:rPr>
              <a:t>¿Qué enfermedad elegir?</a:t>
            </a:r>
          </a:p>
        </p:txBody>
      </p:sp>
      <p:sp>
        <p:nvSpPr>
          <p:cNvPr id="83" name="Freeform 9">
            <a:extLst>
              <a:ext uri="{FF2B5EF4-FFF2-40B4-BE49-F238E27FC236}">
                <a16:creationId xmlns:a16="http://schemas.microsoft.com/office/drawing/2014/main" id="{81DEF000-E391-4259-86AD-242C0F894F41}"/>
              </a:ext>
            </a:extLst>
          </p:cNvPr>
          <p:cNvSpPr/>
          <p:nvPr/>
        </p:nvSpPr>
        <p:spPr>
          <a:xfrm>
            <a:off x="10094242" y="-1794241"/>
            <a:ext cx="3334026" cy="3588482"/>
          </a:xfrm>
          <a:custGeom>
            <a:avLst/>
            <a:gdLst/>
            <a:ahLst/>
            <a:cxnLst/>
            <a:rect l="l" t="t" r="r" b="b"/>
            <a:pathLst>
              <a:path w="3334026" h="3588482">
                <a:moveTo>
                  <a:pt x="0" y="0"/>
                </a:moveTo>
                <a:lnTo>
                  <a:pt x="3334026" y="0"/>
                </a:lnTo>
                <a:lnTo>
                  <a:pt x="3334026" y="3588482"/>
                </a:lnTo>
                <a:lnTo>
                  <a:pt x="0" y="358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0" name="Título 89">
            <a:extLst>
              <a:ext uri="{FF2B5EF4-FFF2-40B4-BE49-F238E27FC236}">
                <a16:creationId xmlns:a16="http://schemas.microsoft.com/office/drawing/2014/main" id="{2FE12DB7-2AF8-4641-AE58-01BCE778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99" y="-15038"/>
            <a:ext cx="10515600" cy="1325563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Contexto y justificación del tema</a:t>
            </a:r>
          </a:p>
        </p:txBody>
      </p: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95516EE5-18EA-484C-8760-15A30BEF8455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6F16E51-DF92-4AB6-A24F-6F15A6EF8282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571A7BF-639F-49F4-B790-49625634FF62}"/>
              </a:ext>
            </a:extLst>
          </p:cNvPr>
          <p:cNvSpPr txBox="1"/>
          <p:nvPr/>
        </p:nvSpPr>
        <p:spPr>
          <a:xfrm>
            <a:off x="-54577" y="5259931"/>
            <a:ext cx="501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96388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944B524-6352-4211-9F10-329B69265C2E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ítulo 89">
            <a:extLst>
              <a:ext uri="{FF2B5EF4-FFF2-40B4-BE49-F238E27FC236}">
                <a16:creationId xmlns:a16="http://schemas.microsoft.com/office/drawing/2014/main" id="{B2AD835E-55A5-497A-BF31-2FFE0868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99" y="-15038"/>
            <a:ext cx="10515600" cy="1325563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Hipótesis planteadas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C7C7705-216C-4335-8B79-00C0D9BC95FC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B0F0130-0E7E-46D2-A74B-C98F396D4E5E}"/>
              </a:ext>
            </a:extLst>
          </p:cNvPr>
          <p:cNvSpPr txBox="1"/>
          <p:nvPr/>
        </p:nvSpPr>
        <p:spPr>
          <a:xfrm>
            <a:off x="1581150" y="1949043"/>
            <a:ext cx="10077450" cy="2959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s-ES" sz="2200" dirty="0"/>
              <a:t>La principal causa de muerte en España es debida a tumores cancerosos.</a:t>
            </a:r>
          </a:p>
          <a:p>
            <a:pPr marL="285750" indent="-285750">
              <a:lnSpc>
                <a:spcPct val="30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s-ES" sz="2200" dirty="0"/>
              <a:t>¿Dicha enfermedad la sufren más los hombres?</a:t>
            </a:r>
          </a:p>
          <a:p>
            <a:pPr marL="285750" indent="-285750">
              <a:lnSpc>
                <a:spcPct val="30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s-ES" sz="2200" dirty="0"/>
              <a:t>¿Existen factores de riesgo mucho más relacionados con la enfermedad que otros?</a:t>
            </a: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D856452C-7C5E-489B-8D8D-D4A040FCA3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84555" y="5489002"/>
            <a:ext cx="1109940" cy="109329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DA2C4A5-0EF0-4222-BB2C-73EA7588AF73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E44E90C-A1BB-4D19-BFC8-B20D31509B69}"/>
              </a:ext>
            </a:extLst>
          </p:cNvPr>
          <p:cNvSpPr txBox="1"/>
          <p:nvPr/>
        </p:nvSpPr>
        <p:spPr>
          <a:xfrm>
            <a:off x="-53119" y="5259931"/>
            <a:ext cx="50124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700" dirty="0"/>
          </a:p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231822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6C63E3-F85B-41F5-A52D-E0EE2B58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09" y="1463776"/>
            <a:ext cx="10010775" cy="4610100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BF96D137-1F9D-4C7C-ADE8-CF675106F1BE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ítulo 89">
            <a:extLst>
              <a:ext uri="{FF2B5EF4-FFF2-40B4-BE49-F238E27FC236}">
                <a16:creationId xmlns:a16="http://schemas.microsoft.com/office/drawing/2014/main" id="{498C78B9-AD7A-4F94-A6DC-FA3A1AC7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99" y="-15038"/>
            <a:ext cx="10515600" cy="1325563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causa de muerte en España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B7AEEF4-277D-41EE-9B34-01B031F474FB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FFE4C7A1-5A61-4E30-8733-E543FBDFD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260" y="1173250"/>
            <a:ext cx="2391671" cy="4018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F5746A-E320-4068-9D7C-03C5FB4F2E05}"/>
              </a:ext>
            </a:extLst>
          </p:cNvPr>
          <p:cNvSpPr txBox="1"/>
          <p:nvPr/>
        </p:nvSpPr>
        <p:spPr>
          <a:xfrm>
            <a:off x="4626078" y="1571136"/>
            <a:ext cx="7565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Hombres y Mujeres fallecidos por distintas causas desde 2010-2021 en España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D0D5DB8-C608-4453-94DF-A11F31122E3A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170DC1-1CDA-40EA-BE2F-5918EB0546A2}"/>
              </a:ext>
            </a:extLst>
          </p:cNvPr>
          <p:cNvSpPr txBox="1"/>
          <p:nvPr/>
        </p:nvSpPr>
        <p:spPr>
          <a:xfrm>
            <a:off x="-19796" y="5377508"/>
            <a:ext cx="344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800" dirty="0"/>
          </a:p>
          <a:p>
            <a:r>
              <a:rPr lang="es-ES" sz="800" dirty="0"/>
              <a:t>❤️</a:t>
            </a: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ADF9A7E0-0127-4028-8A53-DFA6A577977E}"/>
              </a:ext>
            </a:extLst>
          </p:cNvPr>
          <p:cNvSpPr/>
          <p:nvPr/>
        </p:nvSpPr>
        <p:spPr>
          <a:xfrm>
            <a:off x="8409039" y="6523897"/>
            <a:ext cx="474177" cy="271849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557D9A-F12B-4368-A7A8-C06D27F05C78}"/>
              </a:ext>
            </a:extLst>
          </p:cNvPr>
          <p:cNvSpPr txBox="1"/>
          <p:nvPr/>
        </p:nvSpPr>
        <p:spPr>
          <a:xfrm>
            <a:off x="8875338" y="6505879"/>
            <a:ext cx="282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Instituto Nacional de Estadística</a:t>
            </a:r>
          </a:p>
        </p:txBody>
      </p:sp>
    </p:spTree>
    <p:extLst>
      <p:ext uri="{BB962C8B-B14F-4D97-AF65-F5344CB8AC3E}">
        <p14:creationId xmlns:p14="http://schemas.microsoft.com/office/powerpoint/2010/main" val="43006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6B38B59-D476-42E3-A404-7C4DD6275CC8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969377C-B698-43E9-9669-4653A2D64168}"/>
              </a:ext>
            </a:extLst>
          </p:cNvPr>
          <p:cNvSpPr/>
          <p:nvPr/>
        </p:nvSpPr>
        <p:spPr>
          <a:xfrm>
            <a:off x="8357896" y="6151313"/>
            <a:ext cx="533104" cy="369333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C5DE768-B736-44D8-B33C-BCE11187BBFC}"/>
              </a:ext>
            </a:extLst>
          </p:cNvPr>
          <p:cNvSpPr txBox="1"/>
          <p:nvPr/>
        </p:nvSpPr>
        <p:spPr>
          <a:xfrm>
            <a:off x="8891000" y="6238497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Org</a:t>
            </a:r>
            <a:r>
              <a:rPr lang="es-ES" dirty="0"/>
              <a:t>. Framingham Heart </a:t>
            </a:r>
            <a:r>
              <a:rPr lang="es-ES" dirty="0" err="1"/>
              <a:t>Study</a:t>
            </a:r>
            <a:endParaRPr lang="es-ES" dirty="0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180C0CED-88B8-433D-8DB1-D5ECC873E61B}"/>
              </a:ext>
            </a:extLst>
          </p:cNvPr>
          <p:cNvSpPr/>
          <p:nvPr/>
        </p:nvSpPr>
        <p:spPr>
          <a:xfrm>
            <a:off x="2604470" y="-111120"/>
            <a:ext cx="7339630" cy="7432707"/>
          </a:xfrm>
          <a:custGeom>
            <a:avLst/>
            <a:gdLst/>
            <a:ahLst/>
            <a:cxnLst/>
            <a:rect l="l" t="t" r="r" b="b"/>
            <a:pathLst>
              <a:path w="7757932" h="9163142">
                <a:moveTo>
                  <a:pt x="0" y="0"/>
                </a:moveTo>
                <a:lnTo>
                  <a:pt x="7757932" y="0"/>
                </a:lnTo>
                <a:lnTo>
                  <a:pt x="7757932" y="9163142"/>
                </a:lnTo>
                <a:lnTo>
                  <a:pt x="0" y="9163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7" r="-97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82C6A3-E635-46C2-973B-BB9F1FD076E3}"/>
              </a:ext>
            </a:extLst>
          </p:cNvPr>
          <p:cNvSpPr txBox="1"/>
          <p:nvPr/>
        </p:nvSpPr>
        <p:spPr>
          <a:xfrm>
            <a:off x="2604470" y="3605234"/>
            <a:ext cx="6843242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</a:rPr>
              <a:t>Enfermedades cardiacas</a:t>
            </a:r>
          </a:p>
        </p:txBody>
      </p:sp>
      <p:sp>
        <p:nvSpPr>
          <p:cNvPr id="11" name="Título 89">
            <a:extLst>
              <a:ext uri="{FF2B5EF4-FFF2-40B4-BE49-F238E27FC236}">
                <a16:creationId xmlns:a16="http://schemas.microsoft.com/office/drawing/2014/main" id="{DA3BFF83-872D-4564-A981-3FFEEF9A3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99" y="-15038"/>
            <a:ext cx="10515600" cy="1325563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causa de muerte en España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BA8317C-AF30-4A13-86BC-99A673191C05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EF6B9B9-0B6E-4580-A5DA-A69DD0987348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5E7A4F-5684-4012-87F0-89B523226CFE}"/>
              </a:ext>
            </a:extLst>
          </p:cNvPr>
          <p:cNvSpPr txBox="1"/>
          <p:nvPr/>
        </p:nvSpPr>
        <p:spPr>
          <a:xfrm>
            <a:off x="-16084" y="5406173"/>
            <a:ext cx="50124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700" dirty="0"/>
          </a:p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97399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A0CD2054-A72C-45AA-B3EB-3A3ED11A7248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0842D881-930A-4E43-9240-E40143159936}"/>
              </a:ext>
            </a:extLst>
          </p:cNvPr>
          <p:cNvSpPr/>
          <p:nvPr/>
        </p:nvSpPr>
        <p:spPr>
          <a:xfrm rot="19572050">
            <a:off x="4632226" y="1343720"/>
            <a:ext cx="1103859" cy="1410589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2" y="0"/>
                </a:lnTo>
                <a:lnTo>
                  <a:pt x="1781252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284D3424-CEBD-4FA2-AD52-A4016FBDF2A9}"/>
              </a:ext>
            </a:extLst>
          </p:cNvPr>
          <p:cNvSpPr/>
          <p:nvPr/>
        </p:nvSpPr>
        <p:spPr>
          <a:xfrm rot="7964258">
            <a:off x="6028152" y="4661613"/>
            <a:ext cx="1103859" cy="1410589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2" y="0"/>
                </a:lnTo>
                <a:lnTo>
                  <a:pt x="1781252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E09AF0BD-EFD3-4877-B995-CE1FFF570FD0}"/>
              </a:ext>
            </a:extLst>
          </p:cNvPr>
          <p:cNvSpPr/>
          <p:nvPr/>
        </p:nvSpPr>
        <p:spPr>
          <a:xfrm>
            <a:off x="5134550" y="2938450"/>
            <a:ext cx="1114931" cy="1499048"/>
          </a:xfrm>
          <a:custGeom>
            <a:avLst/>
            <a:gdLst/>
            <a:ahLst/>
            <a:cxnLst/>
            <a:rect l="l" t="t" r="r" b="b"/>
            <a:pathLst>
              <a:path w="2816352" h="2926080">
                <a:moveTo>
                  <a:pt x="0" y="0"/>
                </a:moveTo>
                <a:lnTo>
                  <a:pt x="2816352" y="0"/>
                </a:lnTo>
                <a:lnTo>
                  <a:pt x="2816352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59DA176-12B2-42BB-A715-CB0D11188E2D}"/>
              </a:ext>
            </a:extLst>
          </p:cNvPr>
          <p:cNvSpPr/>
          <p:nvPr/>
        </p:nvSpPr>
        <p:spPr>
          <a:xfrm rot="2771405">
            <a:off x="6871471" y="3537928"/>
            <a:ext cx="1365860" cy="1284826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1" y="0"/>
                </a:lnTo>
                <a:lnTo>
                  <a:pt x="1781251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620F3E4-9A91-487F-84EF-3A060807E1F5}"/>
              </a:ext>
            </a:extLst>
          </p:cNvPr>
          <p:cNvSpPr/>
          <p:nvPr/>
        </p:nvSpPr>
        <p:spPr>
          <a:xfrm rot="5400000">
            <a:off x="6690511" y="4118777"/>
            <a:ext cx="1103859" cy="1410589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2" y="0"/>
                </a:lnTo>
                <a:lnTo>
                  <a:pt x="1781252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C9DBC7CB-A30C-453C-8512-415C650C24BB}"/>
              </a:ext>
            </a:extLst>
          </p:cNvPr>
          <p:cNvSpPr/>
          <p:nvPr/>
        </p:nvSpPr>
        <p:spPr>
          <a:xfrm rot="9308224">
            <a:off x="5229157" y="4792477"/>
            <a:ext cx="1103859" cy="1410589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2" y="0"/>
                </a:lnTo>
                <a:lnTo>
                  <a:pt x="1781252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E5959EC-A2ED-4B7D-B61F-6E6B2C671403}"/>
              </a:ext>
            </a:extLst>
          </p:cNvPr>
          <p:cNvSpPr/>
          <p:nvPr/>
        </p:nvSpPr>
        <p:spPr>
          <a:xfrm rot="10197355">
            <a:off x="4375148" y="4848699"/>
            <a:ext cx="1365860" cy="1284826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1" y="0"/>
                </a:lnTo>
                <a:lnTo>
                  <a:pt x="1781251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7598381D-CAA9-4848-BF1F-DC5D29917256}"/>
              </a:ext>
            </a:extLst>
          </p:cNvPr>
          <p:cNvSpPr/>
          <p:nvPr/>
        </p:nvSpPr>
        <p:spPr>
          <a:xfrm rot="11877380">
            <a:off x="3646625" y="4526306"/>
            <a:ext cx="1103859" cy="1410589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2" y="0"/>
                </a:lnTo>
                <a:lnTo>
                  <a:pt x="1781252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913C94A1-91C4-45C4-B30C-61EA68F5633D}"/>
              </a:ext>
            </a:extLst>
          </p:cNvPr>
          <p:cNvSpPr/>
          <p:nvPr/>
        </p:nvSpPr>
        <p:spPr>
          <a:xfrm rot="12878155">
            <a:off x="3000556" y="3855098"/>
            <a:ext cx="1365860" cy="1284826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1" y="0"/>
                </a:lnTo>
                <a:lnTo>
                  <a:pt x="1781251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DFCF6C82-CD58-4FEE-8E73-B6602ABFCD28}"/>
              </a:ext>
            </a:extLst>
          </p:cNvPr>
          <p:cNvSpPr/>
          <p:nvPr/>
        </p:nvSpPr>
        <p:spPr>
          <a:xfrm rot="14038232">
            <a:off x="3221053" y="2931006"/>
            <a:ext cx="1103859" cy="1410589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2" y="0"/>
                </a:lnTo>
                <a:lnTo>
                  <a:pt x="1781252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389F64C6-E0CF-422A-83D2-7F872815F262}"/>
              </a:ext>
            </a:extLst>
          </p:cNvPr>
          <p:cNvSpPr/>
          <p:nvPr/>
        </p:nvSpPr>
        <p:spPr>
          <a:xfrm rot="15333213">
            <a:off x="3214044" y="2220998"/>
            <a:ext cx="1365860" cy="1284826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1" y="0"/>
                </a:lnTo>
                <a:lnTo>
                  <a:pt x="1781251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BD573649-096C-4AEC-844D-1319B0510FD4}"/>
              </a:ext>
            </a:extLst>
          </p:cNvPr>
          <p:cNvSpPr/>
          <p:nvPr/>
        </p:nvSpPr>
        <p:spPr>
          <a:xfrm rot="18119872">
            <a:off x="3890093" y="1589836"/>
            <a:ext cx="1103859" cy="1410589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2" y="0"/>
                </a:lnTo>
                <a:lnTo>
                  <a:pt x="1781252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E07C62BB-0886-4ADE-89E3-FE8F0B000B0A}"/>
              </a:ext>
            </a:extLst>
          </p:cNvPr>
          <p:cNvSpPr/>
          <p:nvPr/>
        </p:nvSpPr>
        <p:spPr>
          <a:xfrm rot="2273012">
            <a:off x="6969570" y="2671536"/>
            <a:ext cx="1103859" cy="1410589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2" y="0"/>
                </a:lnTo>
                <a:lnTo>
                  <a:pt x="1781252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16DE23B-9110-42F8-BD2F-6DED39A25048}"/>
              </a:ext>
            </a:extLst>
          </p:cNvPr>
          <p:cNvSpPr/>
          <p:nvPr/>
        </p:nvSpPr>
        <p:spPr>
          <a:xfrm rot="827682">
            <a:off x="6701691" y="1949816"/>
            <a:ext cx="1365860" cy="1284826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1" y="0"/>
                </a:lnTo>
                <a:lnTo>
                  <a:pt x="1781251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4E81CCD-B850-4DDA-8922-DC39033A6F10}"/>
              </a:ext>
            </a:extLst>
          </p:cNvPr>
          <p:cNvSpPr/>
          <p:nvPr/>
        </p:nvSpPr>
        <p:spPr>
          <a:xfrm rot="21306796">
            <a:off x="6187376" y="1294922"/>
            <a:ext cx="1103859" cy="1410589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2" y="0"/>
                </a:lnTo>
                <a:lnTo>
                  <a:pt x="1781252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36F010EA-0B8D-4D87-BC55-0363DD0CE45C}"/>
              </a:ext>
            </a:extLst>
          </p:cNvPr>
          <p:cNvSpPr/>
          <p:nvPr/>
        </p:nvSpPr>
        <p:spPr>
          <a:xfrm rot="19260883">
            <a:off x="5365840" y="1364939"/>
            <a:ext cx="1152378" cy="1284826"/>
          </a:xfrm>
          <a:custGeom>
            <a:avLst/>
            <a:gdLst/>
            <a:ahLst/>
            <a:cxnLst/>
            <a:rect l="l" t="t" r="r" b="b"/>
            <a:pathLst>
              <a:path w="1781251" h="2926080">
                <a:moveTo>
                  <a:pt x="0" y="0"/>
                </a:moveTo>
                <a:lnTo>
                  <a:pt x="1781251" y="0"/>
                </a:lnTo>
                <a:lnTo>
                  <a:pt x="1781251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ACB29EB-1E76-41D5-AE9E-0078E0AEE9C4}"/>
              </a:ext>
            </a:extLst>
          </p:cNvPr>
          <p:cNvSpPr txBox="1"/>
          <p:nvPr/>
        </p:nvSpPr>
        <p:spPr>
          <a:xfrm>
            <a:off x="3241926" y="4401870"/>
            <a:ext cx="10724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b="1" dirty="0"/>
              <a:t>Fumador Actual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C49C166-C313-42EF-B66A-E2CB8823EF8A}"/>
              </a:ext>
            </a:extLst>
          </p:cNvPr>
          <p:cNvSpPr txBox="1"/>
          <p:nvPr/>
        </p:nvSpPr>
        <p:spPr>
          <a:xfrm>
            <a:off x="3588287" y="2858719"/>
            <a:ext cx="557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Sexo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CD39215-6067-43B3-9D64-678876C7A085}"/>
              </a:ext>
            </a:extLst>
          </p:cNvPr>
          <p:cNvSpPr txBox="1"/>
          <p:nvPr/>
        </p:nvSpPr>
        <p:spPr>
          <a:xfrm>
            <a:off x="4636006" y="5332151"/>
            <a:ext cx="11052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Medicación</a:t>
            </a:r>
          </a:p>
          <a:p>
            <a:pPr algn="ctr"/>
            <a:r>
              <a:rPr lang="es-ES" sz="1500" b="1" dirty="0"/>
              <a:t>PA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8FEF361-15EF-42AB-9AA8-3F8991599B43}"/>
              </a:ext>
            </a:extLst>
          </p:cNvPr>
          <p:cNvSpPr txBox="1"/>
          <p:nvPr/>
        </p:nvSpPr>
        <p:spPr>
          <a:xfrm>
            <a:off x="5581594" y="1910705"/>
            <a:ext cx="6912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500" b="1" dirty="0"/>
              <a:t>Ictus</a:t>
            </a:r>
          </a:p>
          <a:p>
            <a:pPr algn="ctr"/>
            <a:r>
              <a:rPr lang="es-ES" sz="1500" b="1" dirty="0"/>
              <a:t>previo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F6C0EEB-7DF3-43C0-AB3C-BAE01D81AF6E}"/>
              </a:ext>
            </a:extLst>
          </p:cNvPr>
          <p:cNvSpPr txBox="1"/>
          <p:nvPr/>
        </p:nvSpPr>
        <p:spPr>
          <a:xfrm>
            <a:off x="7033057" y="3926476"/>
            <a:ext cx="12146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500" b="1" dirty="0"/>
              <a:t>Hipertensión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B74DBAF-A425-4873-8C73-0172D3A9F21F}"/>
              </a:ext>
            </a:extLst>
          </p:cNvPr>
          <p:cNvSpPr txBox="1"/>
          <p:nvPr/>
        </p:nvSpPr>
        <p:spPr>
          <a:xfrm>
            <a:off x="7055470" y="2434493"/>
            <a:ext cx="857607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50" b="1" dirty="0"/>
              <a:t>Diabetes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DA3419C-73B4-4E26-A46F-FF914BB8FE09}"/>
              </a:ext>
            </a:extLst>
          </p:cNvPr>
          <p:cNvSpPr txBox="1"/>
          <p:nvPr/>
        </p:nvSpPr>
        <p:spPr>
          <a:xfrm>
            <a:off x="4103429" y="2246752"/>
            <a:ext cx="5761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Edad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C7B8DAA-22DA-464F-A03C-B638C617E596}"/>
              </a:ext>
            </a:extLst>
          </p:cNvPr>
          <p:cNvSpPr txBox="1"/>
          <p:nvPr/>
        </p:nvSpPr>
        <p:spPr>
          <a:xfrm>
            <a:off x="7315252" y="3272718"/>
            <a:ext cx="5068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IMC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4970824-3CCB-48A4-B6B4-9CE8FFC31A7D}"/>
              </a:ext>
            </a:extLst>
          </p:cNvPr>
          <p:cNvSpPr txBox="1"/>
          <p:nvPr/>
        </p:nvSpPr>
        <p:spPr>
          <a:xfrm>
            <a:off x="6394155" y="5317404"/>
            <a:ext cx="6389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b="1" dirty="0"/>
              <a:t>PAD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B5F731F-F343-4946-AED7-03473024B7EA}"/>
              </a:ext>
            </a:extLst>
          </p:cNvPr>
          <p:cNvSpPr txBox="1"/>
          <p:nvPr/>
        </p:nvSpPr>
        <p:spPr>
          <a:xfrm>
            <a:off x="5758541" y="5447567"/>
            <a:ext cx="4825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PAS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37334D9-3FF1-4FDA-A7BD-2011FE24FAFE}"/>
              </a:ext>
            </a:extLst>
          </p:cNvPr>
          <p:cNvSpPr txBox="1"/>
          <p:nvPr/>
        </p:nvSpPr>
        <p:spPr>
          <a:xfrm>
            <a:off x="6777713" y="4595217"/>
            <a:ext cx="987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Colesterol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5198BD-6503-4F07-9734-37723237E40F}"/>
              </a:ext>
            </a:extLst>
          </p:cNvPr>
          <p:cNvSpPr txBox="1"/>
          <p:nvPr/>
        </p:nvSpPr>
        <p:spPr>
          <a:xfrm>
            <a:off x="3114825" y="3636300"/>
            <a:ext cx="9886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Educación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BA3E88D-B1C1-4E18-AF21-F95DB3B204A6}"/>
              </a:ext>
            </a:extLst>
          </p:cNvPr>
          <p:cNvSpPr txBox="1"/>
          <p:nvPr/>
        </p:nvSpPr>
        <p:spPr>
          <a:xfrm>
            <a:off x="3717146" y="5086571"/>
            <a:ext cx="9748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Cigarrillos</a:t>
            </a:r>
          </a:p>
          <a:p>
            <a:pPr algn="ctr"/>
            <a:r>
              <a:rPr lang="es-ES" sz="1500" b="1" dirty="0"/>
              <a:t>día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A7ED896-E6AA-4EFB-8CDE-A7BEA0CF2CBB}"/>
              </a:ext>
            </a:extLst>
          </p:cNvPr>
          <p:cNvSpPr txBox="1"/>
          <p:nvPr/>
        </p:nvSpPr>
        <p:spPr>
          <a:xfrm>
            <a:off x="4895053" y="1920974"/>
            <a:ext cx="3948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RC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4757D2D-2EA9-45B2-A993-D44FE361966C}"/>
              </a:ext>
            </a:extLst>
          </p:cNvPr>
          <p:cNvSpPr txBox="1"/>
          <p:nvPr/>
        </p:nvSpPr>
        <p:spPr>
          <a:xfrm>
            <a:off x="6347586" y="1845769"/>
            <a:ext cx="810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Glucosa</a:t>
            </a:r>
          </a:p>
        </p:txBody>
      </p:sp>
      <p:sp>
        <p:nvSpPr>
          <p:cNvPr id="48" name="Título 89">
            <a:extLst>
              <a:ext uri="{FF2B5EF4-FFF2-40B4-BE49-F238E27FC236}">
                <a16:creationId xmlns:a16="http://schemas.microsoft.com/office/drawing/2014/main" id="{0DFAEBBA-24F1-42A1-A95A-12DDEE2A5EE6}"/>
              </a:ext>
            </a:extLst>
          </p:cNvPr>
          <p:cNvSpPr txBox="1">
            <a:spLocks/>
          </p:cNvSpPr>
          <p:nvPr/>
        </p:nvSpPr>
        <p:spPr>
          <a:xfrm>
            <a:off x="0" y="-16042"/>
            <a:ext cx="124630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relacionadas con las enfermedades cardiacas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FA7D207D-E51C-42BB-89F0-E066B61EDB29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56F56AC-8D0F-4F5F-99C9-D5BA3670E911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57D6172E-ED9F-41FB-8025-63053696B570}"/>
              </a:ext>
            </a:extLst>
          </p:cNvPr>
          <p:cNvSpPr txBox="1"/>
          <p:nvPr/>
        </p:nvSpPr>
        <p:spPr>
          <a:xfrm>
            <a:off x="-42733" y="5609149"/>
            <a:ext cx="501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400692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FFA62C44-148E-4474-BA32-A897E97E154D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ítulo 89">
            <a:extLst>
              <a:ext uri="{FF2B5EF4-FFF2-40B4-BE49-F238E27FC236}">
                <a16:creationId xmlns:a16="http://schemas.microsoft.com/office/drawing/2014/main" id="{9619BD18-D7D6-404D-871C-6A9F23798376}"/>
              </a:ext>
            </a:extLst>
          </p:cNvPr>
          <p:cNvSpPr txBox="1">
            <a:spLocks/>
          </p:cNvSpPr>
          <p:nvPr/>
        </p:nvSpPr>
        <p:spPr>
          <a:xfrm>
            <a:off x="97899" y="-15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Correlación de las variables implicadas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4323DFF-9A9D-436D-91DC-C03DDAFE4353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A1788C25-ABE0-4AE8-B4C6-9876B361E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57" y="1310525"/>
            <a:ext cx="4439504" cy="539423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3BD64E0-BEB6-4E76-824D-4E68E4CCC7D6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BFC3E9E-79BC-4DB8-A910-DA5AB9545B6C}"/>
              </a:ext>
            </a:extLst>
          </p:cNvPr>
          <p:cNvSpPr txBox="1"/>
          <p:nvPr/>
        </p:nvSpPr>
        <p:spPr>
          <a:xfrm>
            <a:off x="-63630" y="5858432"/>
            <a:ext cx="501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272280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43CE4D7-AAB3-4109-8158-00F867BF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63" y="2329372"/>
            <a:ext cx="8907182" cy="36053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D5C86FA-2FDC-4140-B9F7-E03DB079F341}"/>
              </a:ext>
            </a:extLst>
          </p:cNvPr>
          <p:cNvSpPr txBox="1"/>
          <p:nvPr/>
        </p:nvSpPr>
        <p:spPr>
          <a:xfrm>
            <a:off x="4993390" y="2249642"/>
            <a:ext cx="340911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b="1" dirty="0"/>
              <a:t>Top 10 variables relacionadas con CHD10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8DFB51-405B-4C47-9035-F25477A9A053}"/>
              </a:ext>
            </a:extLst>
          </p:cNvPr>
          <p:cNvSpPr txBox="1"/>
          <p:nvPr/>
        </p:nvSpPr>
        <p:spPr>
          <a:xfrm rot="16200000">
            <a:off x="676856" y="3419888"/>
            <a:ext cx="3409111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sz="1300" b="1" dirty="0"/>
          </a:p>
          <a:p>
            <a:r>
              <a:rPr lang="es-ES" sz="1300" b="1" dirty="0"/>
              <a:t>Importancia con respecto a CHD10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130AEEA-B0DC-433F-84FB-5A5313C78F2D}"/>
              </a:ext>
            </a:extLst>
          </p:cNvPr>
          <p:cNvSpPr txBox="1"/>
          <p:nvPr/>
        </p:nvSpPr>
        <p:spPr>
          <a:xfrm>
            <a:off x="6586188" y="5712865"/>
            <a:ext cx="3409111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sz="1300" b="1" dirty="0"/>
          </a:p>
          <a:p>
            <a:r>
              <a:rPr lang="es-ES" sz="1300" b="1" dirty="0"/>
              <a:t>Variables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767A66A-360E-4AE2-A1E2-B27CAA9B66CA}"/>
              </a:ext>
            </a:extLst>
          </p:cNvPr>
          <p:cNvSpPr/>
          <p:nvPr/>
        </p:nvSpPr>
        <p:spPr>
          <a:xfrm rot="6599254">
            <a:off x="-8326942" y="-3119283"/>
            <a:ext cx="12014151" cy="12388074"/>
          </a:xfrm>
          <a:custGeom>
            <a:avLst/>
            <a:gdLst/>
            <a:ahLst/>
            <a:cxnLst/>
            <a:rect l="l" t="t" r="r" b="b"/>
            <a:pathLst>
              <a:path w="11622266" h="12388074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4A47FD1-62CD-44A7-B9D7-DFE3B05AA5E5}"/>
              </a:ext>
            </a:extLst>
          </p:cNvPr>
          <p:cNvCxnSpPr>
            <a:cxnSpLocks/>
          </p:cNvCxnSpPr>
          <p:nvPr/>
        </p:nvCxnSpPr>
        <p:spPr>
          <a:xfrm>
            <a:off x="-1174139" y="933450"/>
            <a:ext cx="141690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ítulo 89">
            <a:extLst>
              <a:ext uri="{FF2B5EF4-FFF2-40B4-BE49-F238E27FC236}">
                <a16:creationId xmlns:a16="http://schemas.microsoft.com/office/drawing/2014/main" id="{9BB4B553-7180-496D-B976-1800123BE58C}"/>
              </a:ext>
            </a:extLst>
          </p:cNvPr>
          <p:cNvSpPr txBox="1">
            <a:spLocks/>
          </p:cNvSpPr>
          <p:nvPr/>
        </p:nvSpPr>
        <p:spPr>
          <a:xfrm>
            <a:off x="97899" y="-15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10 variables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786206F-F45F-4CD7-A742-0295A720B5D9}"/>
              </a:ext>
            </a:extLst>
          </p:cNvPr>
          <p:cNvSpPr txBox="1"/>
          <p:nvPr/>
        </p:nvSpPr>
        <p:spPr>
          <a:xfrm>
            <a:off x="0" y="5259931"/>
            <a:ext cx="26328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Contexto y justificación del tema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Hipótesis planteadas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Principal causa de muerte en España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Variables relacionadas con las</a:t>
            </a:r>
          </a:p>
          <a:p>
            <a:pPr>
              <a:buClr>
                <a:schemeClr val="tx1"/>
              </a:buClr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             enfermedades cardiacas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Correlación de las variables implicadas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Top 10 variables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categóricas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Análisis variables numéricas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Conclusión y validación de hipótesis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800" dirty="0">
                <a:solidFill>
                  <a:schemeClr val="accent3">
                    <a:lumMod val="75000"/>
                  </a:schemeClr>
                </a:solidFill>
              </a:rPr>
              <a:t>Línea de trabajo seguida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BC9860-946C-4E16-BBD9-96261C0858F8}"/>
              </a:ext>
            </a:extLst>
          </p:cNvPr>
          <p:cNvSpPr txBox="1"/>
          <p:nvPr/>
        </p:nvSpPr>
        <p:spPr>
          <a:xfrm>
            <a:off x="-63630" y="5983206"/>
            <a:ext cx="501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4551532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1079</Words>
  <Application>Microsoft Office PowerPoint</Application>
  <PresentationFormat>Panorámica</PresentationFormat>
  <Paragraphs>276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Apple Color Emoji</vt:lpstr>
      <vt:lpstr>Arial</vt:lpstr>
      <vt:lpstr>Calibri</vt:lpstr>
      <vt:lpstr>Calibri Light</vt:lpstr>
      <vt:lpstr>Wingdings</vt:lpstr>
      <vt:lpstr>Tema de Office</vt:lpstr>
      <vt:lpstr>Enfermedades cardiacas</vt:lpstr>
      <vt:lpstr>Índice</vt:lpstr>
      <vt:lpstr>Contexto y justificación del tema</vt:lpstr>
      <vt:lpstr>Hipótesis planteadas</vt:lpstr>
      <vt:lpstr>Principal causa de muerte en España</vt:lpstr>
      <vt:lpstr>Principal causa de muerte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 y validación de hipótesis</vt:lpstr>
      <vt:lpstr>Línea de trabajo seguida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Cristina Hidalgo Palacios</dc:creator>
  <cp:lastModifiedBy>Cristina Hidalgo Palacios</cp:lastModifiedBy>
  <cp:revision>50</cp:revision>
  <dcterms:created xsi:type="dcterms:W3CDTF">2023-07-02T07:46:51Z</dcterms:created>
  <dcterms:modified xsi:type="dcterms:W3CDTF">2023-07-03T22:26:01Z</dcterms:modified>
</cp:coreProperties>
</file>